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71" r:id="rId4"/>
    <p:sldId id="270" r:id="rId5"/>
    <p:sldId id="257" r:id="rId6"/>
    <p:sldId id="258" r:id="rId7"/>
    <p:sldId id="259" r:id="rId8"/>
    <p:sldId id="269" r:id="rId9"/>
    <p:sldId id="261" r:id="rId10"/>
    <p:sldId id="262" r:id="rId11"/>
    <p:sldId id="264" r:id="rId12"/>
    <p:sldId id="265" r:id="rId13"/>
    <p:sldId id="281" r:id="rId14"/>
    <p:sldId id="266" r:id="rId15"/>
    <p:sldId id="267" r:id="rId16"/>
    <p:sldId id="263" r:id="rId17"/>
    <p:sldId id="268" r:id="rId18"/>
    <p:sldId id="272" r:id="rId19"/>
    <p:sldId id="274" r:id="rId20"/>
    <p:sldId id="273" r:id="rId21"/>
    <p:sldId id="280"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66"/>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8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100446-9EC5-4325-87B2-5E0514A24B61}"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00446-9EC5-4325-87B2-5E0514A24B61}"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00446-9EC5-4325-87B2-5E0514A24B61}"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00446-9EC5-4325-87B2-5E0514A24B61}"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100446-9EC5-4325-87B2-5E0514A24B61}" type="datetimeFigureOut">
              <a:rPr lang="en-US" smtClean="0"/>
              <a:pPr/>
              <a:t>04-Oct-22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100446-9EC5-4325-87B2-5E0514A24B61}"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100446-9EC5-4325-87B2-5E0514A24B61}" type="datetimeFigureOut">
              <a:rPr lang="en-US" smtClean="0"/>
              <a:pPr/>
              <a:t>04-Oct-22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100446-9EC5-4325-87B2-5E0514A24B61}" type="datetimeFigureOut">
              <a:rPr lang="en-US" smtClean="0"/>
              <a:pPr/>
              <a:t>04-Oct-22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00446-9EC5-4325-87B2-5E0514A24B61}" type="datetimeFigureOut">
              <a:rPr lang="en-US" smtClean="0"/>
              <a:pPr/>
              <a:t>04-Oct-22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100446-9EC5-4325-87B2-5E0514A24B61}"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100446-9EC5-4325-87B2-5E0514A24B61}" type="datetimeFigureOut">
              <a:rPr lang="en-US" smtClean="0"/>
              <a:pPr/>
              <a:t>04-Oct-22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1D7BC-B161-4DD9-8B51-B16524D7DED9}" type="slidenum">
              <a:rPr lang="en-US" smtClean="0"/>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00446-9EC5-4325-87B2-5E0514A24B61}" type="datetimeFigureOut">
              <a:rPr lang="en-US" smtClean="0"/>
              <a:pPr/>
              <a:t>04-Oct-22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1D7BC-B161-4DD9-8B51-B16524D7DE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emokj2ak5dan57b5q2bluxyaq-adv7ofecxzh2qqi-www-toppr-com.translate.goog/guides/business-laws-cs/indian-contract-act-1872/contract-of-guarante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62500" lnSpcReduction="20000"/>
          </a:bodyPr>
          <a:lstStyle/>
          <a:p>
            <a:pPr algn="ctr">
              <a:buNone/>
            </a:pPr>
            <a:r>
              <a:rPr lang="en-US" sz="3600" b="1" dirty="0" smtClean="0">
                <a:solidFill>
                  <a:srgbClr val="0070C0"/>
                </a:solidFill>
              </a:rPr>
              <a:t>  </a:t>
            </a:r>
            <a:r>
              <a:rPr lang="en-US" sz="3600" b="1" dirty="0" smtClean="0">
                <a:solidFill>
                  <a:srgbClr val="0070C0"/>
                </a:solidFill>
              </a:rPr>
              <a:t> </a:t>
            </a:r>
            <a:r>
              <a:rPr lang="en-US" sz="4100" b="1" dirty="0" smtClean="0">
                <a:solidFill>
                  <a:srgbClr val="0070C0"/>
                </a:solidFill>
              </a:rPr>
              <a:t>B. Com. IV Sem. Insurance -Principles </a:t>
            </a:r>
            <a:r>
              <a:rPr lang="en-US" sz="4100" b="1" dirty="0" smtClean="0">
                <a:solidFill>
                  <a:srgbClr val="0070C0"/>
                </a:solidFill>
              </a:rPr>
              <a:t>and Practice</a:t>
            </a:r>
            <a:endParaRPr lang="en-US" sz="3100" b="1" dirty="0" smtClean="0">
              <a:solidFill>
                <a:srgbClr val="0070C0"/>
              </a:solidFill>
            </a:endParaRPr>
          </a:p>
          <a:p>
            <a:pPr>
              <a:buNone/>
            </a:pPr>
            <a:r>
              <a:rPr lang="en-US" sz="4600" b="1" dirty="0" smtClean="0">
                <a:solidFill>
                  <a:srgbClr val="0070C0"/>
                </a:solidFill>
              </a:rPr>
              <a:t>             </a:t>
            </a:r>
            <a:r>
              <a:rPr lang="en-US" sz="2600" dirty="0" smtClean="0">
                <a:solidFill>
                  <a:srgbClr val="FF0066"/>
                </a:solidFill>
              </a:rPr>
              <a:t> </a:t>
            </a:r>
            <a:r>
              <a:rPr lang="en-US" sz="3400" b="1" dirty="0" smtClean="0">
                <a:solidFill>
                  <a:srgbClr val="006600"/>
                </a:solidFill>
              </a:rPr>
              <a:t> </a:t>
            </a:r>
            <a:r>
              <a:rPr lang="en-US" sz="3400" b="1" dirty="0" smtClean="0">
                <a:solidFill>
                  <a:srgbClr val="006600"/>
                </a:solidFill>
              </a:rPr>
              <a:t>                    </a:t>
            </a:r>
            <a:r>
              <a:rPr lang="kn-IN" sz="3400" b="1" dirty="0" smtClean="0">
                <a:solidFill>
                  <a:srgbClr val="C00000"/>
                </a:solidFill>
              </a:rPr>
              <a:t>ವಿಮಾ </a:t>
            </a:r>
            <a:r>
              <a:rPr lang="kn-IN" sz="3400" b="1" dirty="0" smtClean="0">
                <a:solidFill>
                  <a:srgbClr val="C00000"/>
                </a:solidFill>
              </a:rPr>
              <a:t>ತತ್ವಗಳು ಮತ್ತು </a:t>
            </a:r>
            <a:r>
              <a:rPr lang="kn-IN" sz="3400" b="1" dirty="0" smtClean="0">
                <a:solidFill>
                  <a:srgbClr val="C00000"/>
                </a:solidFill>
              </a:rPr>
              <a:t>ಅಭ್ಯಾಸ</a:t>
            </a:r>
            <a:r>
              <a:rPr lang="en-US" sz="3400" b="1" dirty="0" smtClean="0">
                <a:solidFill>
                  <a:srgbClr val="006600"/>
                </a:solidFill>
              </a:rPr>
              <a:t> </a:t>
            </a:r>
            <a:endParaRPr lang="en-US" sz="3400" b="1" dirty="0" smtClean="0">
              <a:solidFill>
                <a:srgbClr val="006600"/>
              </a:solidFill>
            </a:endParaRPr>
          </a:p>
          <a:p>
            <a:pPr>
              <a:buNone/>
            </a:pPr>
            <a:endParaRPr lang="en-US" sz="3600" b="1" dirty="0" smtClean="0">
              <a:solidFill>
                <a:srgbClr val="006600"/>
              </a:solidFill>
            </a:endParaRPr>
          </a:p>
          <a:p>
            <a:pPr>
              <a:buNone/>
            </a:pPr>
            <a:endParaRPr lang="en-US" sz="3600" b="1" dirty="0" smtClean="0">
              <a:solidFill>
                <a:srgbClr val="006600"/>
              </a:solidFill>
            </a:endParaRPr>
          </a:p>
          <a:p>
            <a:pPr>
              <a:buNone/>
            </a:pPr>
            <a:endParaRPr lang="en-US" sz="3600" b="1" dirty="0" smtClean="0">
              <a:solidFill>
                <a:srgbClr val="006600"/>
              </a:solidFill>
            </a:endParaRPr>
          </a:p>
          <a:p>
            <a:pPr>
              <a:buNone/>
            </a:pPr>
            <a:endParaRPr lang="en-US" sz="3600" b="1" dirty="0" smtClean="0">
              <a:solidFill>
                <a:srgbClr val="006600"/>
              </a:solidFill>
            </a:endParaRPr>
          </a:p>
          <a:p>
            <a:pPr>
              <a:buNone/>
            </a:pPr>
            <a:endParaRPr lang="en-US" sz="3600" b="1" dirty="0" smtClean="0">
              <a:solidFill>
                <a:srgbClr val="006600"/>
              </a:solidFill>
            </a:endParaRPr>
          </a:p>
          <a:p>
            <a:pPr>
              <a:buNone/>
            </a:pPr>
            <a:endParaRPr lang="en-US" sz="3600" b="1" dirty="0" smtClean="0">
              <a:solidFill>
                <a:srgbClr val="006600"/>
              </a:solidFill>
            </a:endParaRPr>
          </a:p>
          <a:p>
            <a:pPr>
              <a:buNone/>
            </a:pPr>
            <a:endParaRPr lang="en-US" sz="3600" b="1" dirty="0" smtClean="0">
              <a:solidFill>
                <a:srgbClr val="006600"/>
              </a:solidFill>
            </a:endParaRPr>
          </a:p>
          <a:p>
            <a:pPr>
              <a:buNone/>
            </a:pPr>
            <a:endParaRPr lang="en-US" sz="3600" b="1" dirty="0" smtClean="0">
              <a:solidFill>
                <a:srgbClr val="006600"/>
              </a:solidFill>
            </a:endParaRPr>
          </a:p>
          <a:p>
            <a:pPr>
              <a:buNone/>
            </a:pPr>
            <a:r>
              <a:rPr lang="en-US" sz="3600" b="1" dirty="0" smtClean="0">
                <a:solidFill>
                  <a:srgbClr val="006600"/>
                </a:solidFill>
              </a:rPr>
              <a:t>                </a:t>
            </a:r>
          </a:p>
          <a:p>
            <a:pPr>
              <a:buNone/>
            </a:pPr>
            <a:r>
              <a:rPr lang="en-US" sz="3600" b="1" dirty="0" smtClean="0">
                <a:solidFill>
                  <a:srgbClr val="006600"/>
                </a:solidFill>
              </a:rPr>
              <a:t> </a:t>
            </a:r>
            <a:r>
              <a:rPr lang="en-US" sz="3600" b="1" dirty="0" smtClean="0">
                <a:solidFill>
                  <a:srgbClr val="006600"/>
                </a:solidFill>
              </a:rPr>
              <a:t>                          </a:t>
            </a:r>
          </a:p>
          <a:p>
            <a:pPr>
              <a:buNone/>
            </a:pPr>
            <a:r>
              <a:rPr lang="en-US" sz="3600" b="1" dirty="0" smtClean="0">
                <a:solidFill>
                  <a:srgbClr val="006600"/>
                </a:solidFill>
              </a:rPr>
              <a:t> </a:t>
            </a:r>
            <a:r>
              <a:rPr lang="en-US" sz="3600" b="1" dirty="0" smtClean="0">
                <a:solidFill>
                  <a:srgbClr val="006600"/>
                </a:solidFill>
              </a:rPr>
              <a:t>                              </a:t>
            </a:r>
          </a:p>
          <a:p>
            <a:pPr>
              <a:buNone/>
            </a:pPr>
            <a:r>
              <a:rPr lang="en-US" b="1" dirty="0" smtClean="0">
                <a:solidFill>
                  <a:srgbClr val="002060"/>
                </a:solidFill>
              </a:rPr>
              <a:t>                                                                 By</a:t>
            </a:r>
          </a:p>
          <a:p>
            <a:pPr>
              <a:buNone/>
            </a:pPr>
            <a:r>
              <a:rPr lang="en-US" sz="3600" b="1" dirty="0" smtClean="0">
                <a:solidFill>
                  <a:srgbClr val="006600"/>
                </a:solidFill>
              </a:rPr>
              <a:t>                                         </a:t>
            </a:r>
            <a:r>
              <a:rPr lang="en-US" sz="3600" b="1" dirty="0" smtClean="0">
                <a:solidFill>
                  <a:srgbClr val="C00000"/>
                </a:solidFill>
                <a:latin typeface="Agency FB" pitchFamily="34" charset="0"/>
              </a:rPr>
              <a:t>Prof. </a:t>
            </a:r>
            <a:r>
              <a:rPr lang="en-US" sz="3600" b="1" dirty="0" err="1" smtClean="0">
                <a:solidFill>
                  <a:srgbClr val="C00000"/>
                </a:solidFill>
                <a:latin typeface="Agency FB" pitchFamily="34" charset="0"/>
              </a:rPr>
              <a:t>Pushpa</a:t>
            </a:r>
            <a:r>
              <a:rPr lang="en-US" sz="3600" b="1" dirty="0" smtClean="0">
                <a:solidFill>
                  <a:srgbClr val="C00000"/>
                </a:solidFill>
                <a:latin typeface="Agency FB" pitchFamily="34" charset="0"/>
              </a:rPr>
              <a:t> S. </a:t>
            </a:r>
            <a:r>
              <a:rPr lang="en-US" sz="3600" b="1" dirty="0" err="1" smtClean="0">
                <a:solidFill>
                  <a:srgbClr val="C00000"/>
                </a:solidFill>
                <a:latin typeface="Agency FB" pitchFamily="34" charset="0"/>
              </a:rPr>
              <a:t>Abbigeri</a:t>
            </a:r>
            <a:endParaRPr lang="en-US" sz="3600" b="1" dirty="0" smtClean="0">
              <a:solidFill>
                <a:srgbClr val="C00000"/>
              </a:solidFill>
              <a:latin typeface="Agency FB" pitchFamily="34" charset="0"/>
            </a:endParaRPr>
          </a:p>
          <a:p>
            <a:pPr>
              <a:buNone/>
            </a:pPr>
            <a:r>
              <a:rPr lang="en-US" sz="3600" b="1" dirty="0" smtClean="0">
                <a:solidFill>
                  <a:srgbClr val="006600"/>
                </a:solidFill>
              </a:rPr>
              <a:t>                         Associate Professor, Dept. of Commerce</a:t>
            </a:r>
            <a:endParaRPr lang="en-US" sz="3600" b="1" dirty="0" smtClean="0">
              <a:solidFill>
                <a:srgbClr val="C00000"/>
              </a:solidFill>
            </a:endParaRPr>
          </a:p>
          <a:p>
            <a:pPr>
              <a:buNone/>
            </a:pPr>
            <a:r>
              <a:rPr lang="en-US" sz="3600" b="1" dirty="0" smtClean="0">
                <a:solidFill>
                  <a:srgbClr val="C00000"/>
                </a:solidFill>
              </a:rPr>
              <a:t>                  </a:t>
            </a:r>
            <a:r>
              <a:rPr lang="en-US" sz="3600" b="1" dirty="0" smtClean="0">
                <a:solidFill>
                  <a:srgbClr val="006600"/>
                </a:solidFill>
              </a:rPr>
              <a:t>      </a:t>
            </a:r>
            <a:endParaRPr lang="en-US" sz="4800" b="1" dirty="0">
              <a:solidFill>
                <a:srgbClr val="006600"/>
              </a:solidFill>
            </a:endParaRPr>
          </a:p>
        </p:txBody>
      </p:sp>
      <p:pic>
        <p:nvPicPr>
          <p:cNvPr id="2050" name="Picture 2" descr="Freight Cargo Insurance Policy Types Explained"/>
          <p:cNvPicPr>
            <a:picLocks noChangeAspect="1" noChangeArrowheads="1"/>
          </p:cNvPicPr>
          <p:nvPr/>
        </p:nvPicPr>
        <p:blipFill>
          <a:blip r:embed="rId2"/>
          <a:srcRect/>
          <a:stretch>
            <a:fillRect/>
          </a:stretch>
        </p:blipFill>
        <p:spPr bwMode="auto">
          <a:xfrm>
            <a:off x="1371600" y="1524000"/>
            <a:ext cx="6324600" cy="3276600"/>
          </a:xfrm>
          <a:prstGeom prst="rect">
            <a:avLst/>
          </a:prstGeom>
          <a:noFill/>
        </p:spPr>
      </p:pic>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t>Hi</a:t>
            </a:r>
            <a:r>
              <a:rPr lang="en-US" sz="3600" b="1" dirty="0" smtClean="0"/>
              <a:t>story of Insurance</a:t>
            </a:r>
            <a:endParaRPr lang="en-US" b="1" dirty="0"/>
          </a:p>
        </p:txBody>
      </p:sp>
      <p:sp>
        <p:nvSpPr>
          <p:cNvPr id="3" name="Content Placeholder 2"/>
          <p:cNvSpPr>
            <a:spLocks noGrp="1"/>
          </p:cNvSpPr>
          <p:nvPr>
            <p:ph idx="1"/>
          </p:nvPr>
        </p:nvSpPr>
        <p:spPr>
          <a:xfrm>
            <a:off x="457200" y="1066800"/>
            <a:ext cx="8229600" cy="5486400"/>
          </a:xfrm>
        </p:spPr>
        <p:txBody>
          <a:bodyPr>
            <a:normAutofit fontScale="77500" lnSpcReduction="20000"/>
          </a:bodyPr>
          <a:lstStyle/>
          <a:p>
            <a:pPr algn="just"/>
            <a:r>
              <a:rPr lang="en-US" b="1" dirty="0" smtClean="0"/>
              <a:t>1818 </a:t>
            </a:r>
            <a:r>
              <a:rPr lang="en-US" b="1" dirty="0"/>
              <a:t>saw the advent of life insurance business in India with the establishment of the Oriental Life Insurance Company in </a:t>
            </a:r>
            <a:r>
              <a:rPr lang="en-US" b="1" dirty="0" smtClean="0"/>
              <a:t>Calcutta.</a:t>
            </a:r>
          </a:p>
          <a:p>
            <a:pPr algn="just"/>
            <a:r>
              <a:rPr lang="en-US" b="1" dirty="0" smtClean="0"/>
              <a:t>This </a:t>
            </a:r>
            <a:r>
              <a:rPr lang="en-US" b="1" dirty="0"/>
              <a:t>Company however failed in 1834. In 1829, the Madras Equitable had begun transacting life insurance business in the Madras </a:t>
            </a:r>
            <a:r>
              <a:rPr lang="en-US" b="1" dirty="0" smtClean="0"/>
              <a:t>Presidency</a:t>
            </a:r>
          </a:p>
          <a:p>
            <a:pPr algn="just"/>
            <a:r>
              <a:rPr lang="en-US" b="1" dirty="0" smtClean="0"/>
              <a:t> </a:t>
            </a:r>
            <a:r>
              <a:rPr lang="en-US" b="1" dirty="0"/>
              <a:t>1870 saw the enactment of the British Insurance Act and in the last three decades of the nineteenth century, the Bombay Mutual (1871), Oriental (1874) and Empire of India (1897) were started in the Bombay Residency. </a:t>
            </a:r>
          </a:p>
          <a:p>
            <a:pPr algn="just"/>
            <a:r>
              <a:rPr lang="en-US" b="1" dirty="0" smtClean="0"/>
              <a:t>This </a:t>
            </a:r>
            <a:r>
              <a:rPr lang="en-US" b="1" dirty="0"/>
              <a:t>era, however, was dominated by foreign insurance offices which did good business in India, namely Albert Life Assurance, Royal Insurance, Liverpool and London Globe Insurance and the Indian offices were up for hard competition from the foreign companies.</a:t>
            </a:r>
          </a:p>
          <a:p>
            <a:pPr algn="just"/>
            <a:endParaRPr lang="en-US" b="1" dirty="0"/>
          </a:p>
          <a:p>
            <a:pPr algn="just"/>
            <a:endParaRPr lang="en-US" b="1" dirty="0"/>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t>History of Insurance</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algn="just"/>
            <a:r>
              <a:rPr lang="en-US" dirty="0"/>
              <a:t> In 1928, the Indian Insurance Companies Act </a:t>
            </a:r>
            <a:r>
              <a:rPr lang="en-US" dirty="0" smtClean="0"/>
              <a:t>to about </a:t>
            </a:r>
            <a:r>
              <a:rPr lang="en-US" dirty="0"/>
              <a:t>both life and non-life business transacted in India by Indian and foreign </a:t>
            </a:r>
            <a:r>
              <a:rPr lang="en-US" dirty="0" smtClean="0"/>
              <a:t>insurers.</a:t>
            </a:r>
          </a:p>
          <a:p>
            <a:pPr algn="just"/>
            <a:r>
              <a:rPr lang="en-US" dirty="0" smtClean="0"/>
              <a:t> </a:t>
            </a:r>
            <a:r>
              <a:rPr lang="en-US" dirty="0"/>
              <a:t>In 1938, with a view to protecting the interest of the Insurance public, the earlier legislation was consolidated and amended by the Insurance Act, 1938 with comprehensive provisions for effective control over the activities of insurers</a:t>
            </a:r>
            <a:r>
              <a:rPr lang="en-US" dirty="0" smtClean="0"/>
              <a:t>.</a:t>
            </a:r>
            <a:r>
              <a:rPr lang="en-US" dirty="0"/>
              <a:t> </a:t>
            </a:r>
          </a:p>
          <a:p>
            <a:pPr algn="just"/>
            <a:endParaRPr lang="en-US" dirty="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791200"/>
          </a:xfrm>
        </p:spPr>
        <p:txBody>
          <a:bodyPr>
            <a:normAutofit fontScale="77500" lnSpcReduction="20000"/>
          </a:bodyPr>
          <a:lstStyle/>
          <a:p>
            <a:pPr algn="just"/>
            <a:r>
              <a:rPr lang="en-US" b="1" dirty="0" smtClean="0"/>
              <a:t>However</a:t>
            </a:r>
            <a:r>
              <a:rPr lang="en-US" b="1" dirty="0"/>
              <a:t>, there were a large number of insurance companies and the level of competition was high. </a:t>
            </a:r>
            <a:endParaRPr lang="en-US" b="1" dirty="0" smtClean="0"/>
          </a:p>
          <a:p>
            <a:pPr algn="just"/>
            <a:endParaRPr lang="en-US" b="1" dirty="0" smtClean="0"/>
          </a:p>
          <a:p>
            <a:pPr algn="just"/>
            <a:r>
              <a:rPr lang="en-US" b="1" dirty="0" smtClean="0"/>
              <a:t>There </a:t>
            </a:r>
            <a:r>
              <a:rPr lang="en-US" b="1" dirty="0"/>
              <a:t>were also allegations of unfair trade practices. The Government of India, therefore, decided to nationalize insurance business</a:t>
            </a:r>
            <a:r>
              <a:rPr lang="en-US" b="1" dirty="0" smtClean="0"/>
              <a:t>.</a:t>
            </a:r>
          </a:p>
          <a:p>
            <a:pPr algn="just"/>
            <a:endParaRPr lang="en-US" b="1" dirty="0"/>
          </a:p>
          <a:p>
            <a:pPr algn="just"/>
            <a:r>
              <a:rPr lang="en-US" b="1" dirty="0" smtClean="0"/>
              <a:t>An </a:t>
            </a:r>
            <a:r>
              <a:rPr lang="en-US" b="1" dirty="0"/>
              <a:t>Ordinance was issued on </a:t>
            </a:r>
            <a:r>
              <a:rPr lang="en-US" b="1" dirty="0">
                <a:solidFill>
                  <a:srgbClr val="FF0000"/>
                </a:solidFill>
              </a:rPr>
              <a:t>19</a:t>
            </a:r>
            <a:r>
              <a:rPr lang="en-US" b="1" baseline="30000" dirty="0">
                <a:solidFill>
                  <a:srgbClr val="FF0000"/>
                </a:solidFill>
              </a:rPr>
              <a:t>th</a:t>
            </a:r>
            <a:r>
              <a:rPr lang="en-US" b="1" dirty="0">
                <a:solidFill>
                  <a:srgbClr val="FF0000"/>
                </a:solidFill>
              </a:rPr>
              <a:t> January, 1956 </a:t>
            </a:r>
            <a:r>
              <a:rPr lang="en-US" b="1" dirty="0" err="1">
                <a:solidFill>
                  <a:srgbClr val="FF0000"/>
                </a:solidFill>
              </a:rPr>
              <a:t>n</a:t>
            </a:r>
            <a:r>
              <a:rPr lang="en-US" b="1" dirty="0" err="1"/>
              <a:t>ationalising</a:t>
            </a:r>
            <a:r>
              <a:rPr lang="en-US" b="1" dirty="0"/>
              <a:t> the Life Insurance sector and Life Insurance Corporation came into existence in the same year. </a:t>
            </a:r>
            <a:endParaRPr lang="en-US" b="1" dirty="0" smtClean="0"/>
          </a:p>
          <a:p>
            <a:pPr algn="just"/>
            <a:endParaRPr lang="en-US" b="1" dirty="0" smtClean="0"/>
          </a:p>
          <a:p>
            <a:pPr algn="just"/>
            <a:r>
              <a:rPr lang="en-US" b="1" dirty="0" smtClean="0"/>
              <a:t>The </a:t>
            </a:r>
            <a:r>
              <a:rPr lang="en-US" b="1" dirty="0"/>
              <a:t>LIC absorbed 154 Indian, 16 non-Indian insurers as also 75 provident societies—245 Indian and foreign insurers in all. The LIC had monopoly till the late </a:t>
            </a:r>
            <a:r>
              <a:rPr lang="en-US" b="1" dirty="0">
                <a:solidFill>
                  <a:srgbClr val="FF0000"/>
                </a:solidFill>
              </a:rPr>
              <a:t>90s</a:t>
            </a:r>
            <a:r>
              <a:rPr lang="en-US" b="1" dirty="0"/>
              <a:t> when the Insurance sector was reopened to the private sector.</a:t>
            </a:r>
          </a:p>
          <a:p>
            <a:pPr>
              <a:buNone/>
            </a:pPr>
            <a:r>
              <a:rPr lang="en-US" b="1" dirty="0"/>
              <a:t> </a:t>
            </a:r>
          </a:p>
          <a:p>
            <a:endParaRPr lang="en-US" b="1" dirty="0"/>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0070C0"/>
                </a:solidFill>
              </a:rPr>
              <a:t>Origin of insurance </a:t>
            </a:r>
            <a:r>
              <a:rPr lang="en-US" b="1" dirty="0" err="1" smtClean="0">
                <a:solidFill>
                  <a:srgbClr val="C00000"/>
                </a:solidFill>
              </a:rPr>
              <a:t>ವಿಮೆಯು</a:t>
            </a:r>
            <a:r>
              <a:rPr lang="en-US" b="1" dirty="0" smtClean="0">
                <a:solidFill>
                  <a:srgbClr val="C00000"/>
                </a:solidFill>
              </a:rPr>
              <a:t> </a:t>
            </a:r>
            <a:r>
              <a:rPr lang="en-US" b="1" dirty="0" err="1" smtClean="0">
                <a:solidFill>
                  <a:srgbClr val="C00000"/>
                </a:solidFill>
              </a:rPr>
              <a:t>ಇತಿಹಾಸ</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err="1" smtClean="0">
                <a:solidFill>
                  <a:srgbClr val="0070C0"/>
                </a:solidFill>
              </a:rPr>
              <a:t>ಭಾರತದಲ್ಲಿ</a:t>
            </a:r>
            <a:r>
              <a:rPr lang="en-US" b="1" dirty="0" smtClean="0">
                <a:solidFill>
                  <a:srgbClr val="0070C0"/>
                </a:solidFill>
              </a:rPr>
              <a:t>, </a:t>
            </a:r>
            <a:r>
              <a:rPr lang="en-US" b="1" dirty="0" err="1" smtClean="0">
                <a:solidFill>
                  <a:srgbClr val="0070C0"/>
                </a:solidFill>
              </a:rPr>
              <a:t>ವಿಮೆಯು</a:t>
            </a:r>
            <a:r>
              <a:rPr lang="en-US" b="1" dirty="0" smtClean="0">
                <a:solidFill>
                  <a:srgbClr val="0070C0"/>
                </a:solidFill>
              </a:rPr>
              <a:t> </a:t>
            </a:r>
            <a:r>
              <a:rPr lang="en-US" b="1" dirty="0" err="1" smtClean="0">
                <a:solidFill>
                  <a:srgbClr val="0070C0"/>
                </a:solidFill>
              </a:rPr>
              <a:t>ಆಳವಾದ</a:t>
            </a:r>
            <a:r>
              <a:rPr lang="en-US" b="1" dirty="0" smtClean="0">
                <a:solidFill>
                  <a:srgbClr val="0070C0"/>
                </a:solidFill>
              </a:rPr>
              <a:t> </a:t>
            </a:r>
            <a:r>
              <a:rPr lang="en-US" b="1" dirty="0" err="1" smtClean="0">
                <a:solidFill>
                  <a:srgbClr val="0070C0"/>
                </a:solidFill>
              </a:rPr>
              <a:t>ಬೇರೂರಿರುವ</a:t>
            </a:r>
            <a:r>
              <a:rPr lang="en-US" b="1" dirty="0" smtClean="0">
                <a:solidFill>
                  <a:srgbClr val="0070C0"/>
                </a:solidFill>
              </a:rPr>
              <a:t> </a:t>
            </a:r>
            <a:r>
              <a:rPr lang="en-US" b="1" dirty="0" err="1" smtClean="0">
                <a:solidFill>
                  <a:srgbClr val="0070C0"/>
                </a:solidFill>
              </a:rPr>
              <a:t>ಇತಿಹಾಸವನ್ನು</a:t>
            </a:r>
            <a:r>
              <a:rPr lang="en-US" b="1" dirty="0" smtClean="0">
                <a:solidFill>
                  <a:srgbClr val="0070C0"/>
                </a:solidFill>
              </a:rPr>
              <a:t> </a:t>
            </a:r>
            <a:r>
              <a:rPr lang="en-US" b="1" dirty="0" err="1" smtClean="0">
                <a:solidFill>
                  <a:srgbClr val="0070C0"/>
                </a:solidFill>
              </a:rPr>
              <a:t>ಹೊಂದಿದೆ</a:t>
            </a:r>
            <a:r>
              <a:rPr lang="en-US" b="1" dirty="0" smtClean="0">
                <a:solidFill>
                  <a:srgbClr val="0070C0"/>
                </a:solidFill>
              </a:rPr>
              <a:t>. </a:t>
            </a:r>
            <a:r>
              <a:rPr lang="en-US" b="1" dirty="0" err="1" smtClean="0">
                <a:solidFill>
                  <a:srgbClr val="0070C0"/>
                </a:solidFill>
              </a:rPr>
              <a:t>ಇದು</a:t>
            </a:r>
            <a:r>
              <a:rPr lang="en-US" b="1" dirty="0" smtClean="0">
                <a:solidFill>
                  <a:srgbClr val="0070C0"/>
                </a:solidFill>
              </a:rPr>
              <a:t> </a:t>
            </a:r>
            <a:r>
              <a:rPr lang="en-US" b="1" dirty="0" err="1" smtClean="0">
                <a:solidFill>
                  <a:srgbClr val="0070C0"/>
                </a:solidFill>
              </a:rPr>
              <a:t>ಮನು</a:t>
            </a:r>
            <a:r>
              <a:rPr lang="en-US" b="1" dirty="0" smtClean="0">
                <a:solidFill>
                  <a:srgbClr val="0070C0"/>
                </a:solidFill>
              </a:rPr>
              <a:t> (</a:t>
            </a:r>
            <a:r>
              <a:rPr lang="en-US" b="1" i="1" dirty="0" err="1" smtClean="0">
                <a:solidFill>
                  <a:srgbClr val="0070C0"/>
                </a:solidFill>
              </a:rPr>
              <a:t>ಮನುಸ್ಮೃತಿ</a:t>
            </a:r>
            <a:r>
              <a:rPr lang="en-US" b="1" dirty="0" smtClean="0">
                <a:solidFill>
                  <a:srgbClr val="0070C0"/>
                </a:solidFill>
              </a:rPr>
              <a:t>), </a:t>
            </a:r>
            <a:r>
              <a:rPr lang="en-US" b="1" dirty="0" err="1" smtClean="0">
                <a:solidFill>
                  <a:srgbClr val="0070C0"/>
                </a:solidFill>
              </a:rPr>
              <a:t>ಯಜ್ಞವಲ್ಕ್ಯ</a:t>
            </a:r>
            <a:r>
              <a:rPr lang="en-US" b="1" dirty="0" smtClean="0">
                <a:solidFill>
                  <a:srgbClr val="0070C0"/>
                </a:solidFill>
              </a:rPr>
              <a:t> (</a:t>
            </a:r>
            <a:r>
              <a:rPr lang="en-US" b="1" i="1" dirty="0" err="1" smtClean="0">
                <a:solidFill>
                  <a:srgbClr val="0070C0"/>
                </a:solidFill>
              </a:rPr>
              <a:t>ಧರ್ಮಶಾಸ್ತ್ರ</a:t>
            </a:r>
            <a:r>
              <a:rPr lang="en-US" b="1" dirty="0" smtClean="0">
                <a:solidFill>
                  <a:srgbClr val="0070C0"/>
                </a:solidFill>
              </a:rPr>
              <a:t>) </a:t>
            </a:r>
            <a:r>
              <a:rPr lang="en-US" b="1" dirty="0" err="1" smtClean="0">
                <a:solidFill>
                  <a:srgbClr val="0070C0"/>
                </a:solidFill>
              </a:rPr>
              <a:t>ಮತ್ತು</a:t>
            </a:r>
            <a:r>
              <a:rPr lang="en-US" b="1" dirty="0" smtClean="0">
                <a:solidFill>
                  <a:srgbClr val="0070C0"/>
                </a:solidFill>
              </a:rPr>
              <a:t> </a:t>
            </a:r>
            <a:r>
              <a:rPr lang="en-US" b="1" dirty="0" err="1" smtClean="0">
                <a:solidFill>
                  <a:srgbClr val="0070C0"/>
                </a:solidFill>
              </a:rPr>
              <a:t>ಕೌಟಿಲ್ಯ</a:t>
            </a:r>
            <a:r>
              <a:rPr lang="en-US" b="1" dirty="0" smtClean="0">
                <a:solidFill>
                  <a:srgbClr val="0070C0"/>
                </a:solidFill>
              </a:rPr>
              <a:t> (</a:t>
            </a:r>
            <a:r>
              <a:rPr lang="en-US" b="1" i="1" dirty="0" err="1" smtClean="0">
                <a:solidFill>
                  <a:srgbClr val="0070C0"/>
                </a:solidFill>
              </a:rPr>
              <a:t>ಅರ್ಥಶಾಸ್ತ್ರ</a:t>
            </a:r>
            <a:r>
              <a:rPr lang="en-US" b="1" dirty="0" smtClean="0">
                <a:solidFill>
                  <a:srgbClr val="0070C0"/>
                </a:solidFill>
              </a:rPr>
              <a:t> ) </a:t>
            </a:r>
            <a:r>
              <a:rPr lang="en-US" b="1" dirty="0" err="1" smtClean="0">
                <a:solidFill>
                  <a:srgbClr val="0070C0"/>
                </a:solidFill>
              </a:rPr>
              <a:t>ಅವರ</a:t>
            </a:r>
            <a:r>
              <a:rPr lang="en-US" b="1" dirty="0" smtClean="0">
                <a:solidFill>
                  <a:srgbClr val="0070C0"/>
                </a:solidFill>
              </a:rPr>
              <a:t> </a:t>
            </a:r>
            <a:r>
              <a:rPr lang="en-US" b="1" dirty="0" err="1" smtClean="0">
                <a:solidFill>
                  <a:srgbClr val="0070C0"/>
                </a:solidFill>
              </a:rPr>
              <a:t>ಬರಹಗಳಲ್ಲಿ</a:t>
            </a:r>
            <a:r>
              <a:rPr lang="en-US" b="1" dirty="0" smtClean="0">
                <a:solidFill>
                  <a:srgbClr val="0070C0"/>
                </a:solidFill>
              </a:rPr>
              <a:t> </a:t>
            </a:r>
            <a:r>
              <a:rPr lang="en-US" b="1" dirty="0" err="1" smtClean="0">
                <a:solidFill>
                  <a:srgbClr val="0070C0"/>
                </a:solidFill>
              </a:rPr>
              <a:t>ಉಲ್ಲೇಖವನ್ನು</a:t>
            </a:r>
            <a:r>
              <a:rPr lang="en-US" b="1" dirty="0" smtClean="0">
                <a:solidFill>
                  <a:srgbClr val="0070C0"/>
                </a:solidFill>
              </a:rPr>
              <a:t> </a:t>
            </a:r>
            <a:r>
              <a:rPr lang="en-US" b="1" dirty="0" err="1" smtClean="0">
                <a:solidFill>
                  <a:srgbClr val="0070C0"/>
                </a:solidFill>
              </a:rPr>
              <a:t>ಹೊಂದಿದೆ</a:t>
            </a:r>
            <a:r>
              <a:rPr lang="en-US" b="1" dirty="0" smtClean="0">
                <a:solidFill>
                  <a:srgbClr val="0070C0"/>
                </a:solidFill>
              </a:rPr>
              <a:t> . </a:t>
            </a:r>
            <a:r>
              <a:rPr lang="en-US" b="1" dirty="0" err="1" smtClean="0">
                <a:solidFill>
                  <a:srgbClr val="0070C0"/>
                </a:solidFill>
              </a:rPr>
              <a:t>ಬೆಂಕಿ</a:t>
            </a:r>
            <a:r>
              <a:rPr lang="en-US" b="1" dirty="0" smtClean="0">
                <a:solidFill>
                  <a:srgbClr val="0070C0"/>
                </a:solidFill>
              </a:rPr>
              <a:t>, </a:t>
            </a:r>
            <a:r>
              <a:rPr lang="en-US" b="1" dirty="0" err="1" smtClean="0">
                <a:solidFill>
                  <a:srgbClr val="0070C0"/>
                </a:solidFill>
              </a:rPr>
              <a:t>ಪ್ರವಾಹ</a:t>
            </a:r>
            <a:r>
              <a:rPr lang="en-US" b="1" dirty="0" smtClean="0">
                <a:solidFill>
                  <a:srgbClr val="0070C0"/>
                </a:solidFill>
              </a:rPr>
              <a:t>, </a:t>
            </a:r>
            <a:r>
              <a:rPr lang="en-US" b="1" dirty="0" err="1" smtClean="0">
                <a:solidFill>
                  <a:srgbClr val="0070C0"/>
                </a:solidFill>
              </a:rPr>
              <a:t>ಸಾಂಕ್ರಾಮಿಕ</a:t>
            </a:r>
            <a:r>
              <a:rPr lang="en-US" b="1" dirty="0" smtClean="0">
                <a:solidFill>
                  <a:srgbClr val="0070C0"/>
                </a:solidFill>
              </a:rPr>
              <a:t> </a:t>
            </a:r>
            <a:r>
              <a:rPr lang="en-US" b="1" dirty="0" err="1" smtClean="0">
                <a:solidFill>
                  <a:srgbClr val="0070C0"/>
                </a:solidFill>
              </a:rPr>
              <a:t>ಮತ್ತು</a:t>
            </a:r>
            <a:r>
              <a:rPr lang="en-US" b="1" dirty="0" smtClean="0">
                <a:solidFill>
                  <a:srgbClr val="0070C0"/>
                </a:solidFill>
              </a:rPr>
              <a:t> </a:t>
            </a:r>
            <a:r>
              <a:rPr lang="en-US" b="1" dirty="0" err="1" smtClean="0">
                <a:solidFill>
                  <a:srgbClr val="0070C0"/>
                </a:solidFill>
              </a:rPr>
              <a:t>ಕ್ಷಾಮದಂತಹ</a:t>
            </a:r>
            <a:r>
              <a:rPr lang="en-US" b="1" dirty="0" smtClean="0">
                <a:solidFill>
                  <a:srgbClr val="0070C0"/>
                </a:solidFill>
              </a:rPr>
              <a:t> </a:t>
            </a:r>
            <a:r>
              <a:rPr lang="en-US" b="1" dirty="0" err="1" smtClean="0">
                <a:solidFill>
                  <a:srgbClr val="0070C0"/>
                </a:solidFill>
              </a:rPr>
              <a:t>ವಿಪತ್ತುಗಳ</a:t>
            </a:r>
            <a:r>
              <a:rPr lang="en-US" b="1" dirty="0" smtClean="0">
                <a:solidFill>
                  <a:srgbClr val="0070C0"/>
                </a:solidFill>
              </a:rPr>
              <a:t> </a:t>
            </a:r>
            <a:r>
              <a:rPr lang="en-US" b="1" dirty="0" err="1" smtClean="0">
                <a:solidFill>
                  <a:srgbClr val="0070C0"/>
                </a:solidFill>
              </a:rPr>
              <a:t>ಸಮಯದಲ್ಲಿ</a:t>
            </a:r>
            <a:r>
              <a:rPr lang="en-US" b="1" dirty="0" smtClean="0">
                <a:solidFill>
                  <a:srgbClr val="0070C0"/>
                </a:solidFill>
              </a:rPr>
              <a:t> </a:t>
            </a:r>
            <a:r>
              <a:rPr lang="en-US" b="1" dirty="0" err="1" smtClean="0">
                <a:solidFill>
                  <a:srgbClr val="0070C0"/>
                </a:solidFill>
              </a:rPr>
              <a:t>ಮರು-ವಿತರಿಸಬಹುದಾದ</a:t>
            </a:r>
            <a:r>
              <a:rPr lang="en-US" b="1" dirty="0" smtClean="0">
                <a:solidFill>
                  <a:srgbClr val="0070C0"/>
                </a:solidFill>
              </a:rPr>
              <a:t> </a:t>
            </a:r>
            <a:r>
              <a:rPr lang="en-US" b="1" dirty="0" err="1" smtClean="0">
                <a:solidFill>
                  <a:srgbClr val="0070C0"/>
                </a:solidFill>
              </a:rPr>
              <a:t>ಸಂಪನ್ಮೂಲಗಳನ್ನು</a:t>
            </a:r>
            <a:r>
              <a:rPr lang="en-US" b="1" dirty="0" smtClean="0">
                <a:solidFill>
                  <a:srgbClr val="0070C0"/>
                </a:solidFill>
              </a:rPr>
              <a:t> </a:t>
            </a:r>
            <a:r>
              <a:rPr lang="en-US" b="1" dirty="0" err="1" smtClean="0">
                <a:solidFill>
                  <a:srgbClr val="0070C0"/>
                </a:solidFill>
              </a:rPr>
              <a:t>ಸಂಗ್ರಹಿಸುವ</a:t>
            </a:r>
            <a:r>
              <a:rPr lang="en-US" b="1" dirty="0" smtClean="0">
                <a:solidFill>
                  <a:srgbClr val="0070C0"/>
                </a:solidFill>
              </a:rPr>
              <a:t> </a:t>
            </a:r>
            <a:r>
              <a:rPr lang="en-US" b="1" dirty="0" err="1" smtClean="0">
                <a:solidFill>
                  <a:srgbClr val="0070C0"/>
                </a:solidFill>
              </a:rPr>
              <a:t>ವಿಷಯದಲ್ಲಿ</a:t>
            </a:r>
            <a:r>
              <a:rPr lang="en-US" b="1" dirty="0" smtClean="0">
                <a:solidFill>
                  <a:srgbClr val="0070C0"/>
                </a:solidFill>
              </a:rPr>
              <a:t> </a:t>
            </a:r>
            <a:r>
              <a:rPr lang="en-US" b="1" dirty="0" err="1" smtClean="0">
                <a:solidFill>
                  <a:srgbClr val="0070C0"/>
                </a:solidFill>
              </a:rPr>
              <a:t>ಬರಹಗಳು</a:t>
            </a:r>
            <a:r>
              <a:rPr lang="en-US" b="1" dirty="0" smtClean="0">
                <a:solidFill>
                  <a:srgbClr val="0070C0"/>
                </a:solidFill>
              </a:rPr>
              <a:t> </a:t>
            </a:r>
            <a:r>
              <a:rPr lang="en-US" b="1" dirty="0" err="1" smtClean="0">
                <a:solidFill>
                  <a:srgbClr val="0070C0"/>
                </a:solidFill>
              </a:rPr>
              <a:t>ಮಾತನಾಡುತ್ತವೆ</a:t>
            </a:r>
            <a:r>
              <a:rPr lang="en-US" b="1" dirty="0" smtClean="0">
                <a:solidFill>
                  <a:srgbClr val="0070C0"/>
                </a:solidFill>
              </a:rPr>
              <a:t>. </a:t>
            </a:r>
          </a:p>
          <a:p>
            <a:pPr algn="just"/>
            <a:endParaRPr lang="en-US" b="1" dirty="0" smtClean="0">
              <a:solidFill>
                <a:srgbClr val="0070C0"/>
              </a:solidFill>
            </a:endParaRPr>
          </a:p>
          <a:p>
            <a:pPr algn="just"/>
            <a:r>
              <a:rPr lang="en-US" b="1" dirty="0" err="1" smtClean="0">
                <a:solidFill>
                  <a:srgbClr val="0070C0"/>
                </a:solidFill>
              </a:rPr>
              <a:t>ಬೆಂಕಿ</a:t>
            </a:r>
            <a:r>
              <a:rPr lang="en-US" b="1" dirty="0" smtClean="0">
                <a:solidFill>
                  <a:srgbClr val="0070C0"/>
                </a:solidFill>
              </a:rPr>
              <a:t>, </a:t>
            </a:r>
            <a:r>
              <a:rPr lang="en-US" b="1" dirty="0" err="1" smtClean="0">
                <a:solidFill>
                  <a:srgbClr val="0070C0"/>
                </a:solidFill>
              </a:rPr>
              <a:t>ಪ್ರವಾಹ</a:t>
            </a:r>
            <a:r>
              <a:rPr lang="en-US" b="1" dirty="0" smtClean="0">
                <a:solidFill>
                  <a:srgbClr val="0070C0"/>
                </a:solidFill>
              </a:rPr>
              <a:t>, </a:t>
            </a:r>
            <a:r>
              <a:rPr lang="en-US" b="1" dirty="0" err="1" smtClean="0">
                <a:solidFill>
                  <a:srgbClr val="0070C0"/>
                </a:solidFill>
              </a:rPr>
              <a:t>ಸಾಂಕ್ರಾಮಿಕ</a:t>
            </a:r>
            <a:r>
              <a:rPr lang="en-US" b="1" dirty="0" smtClean="0">
                <a:solidFill>
                  <a:srgbClr val="0070C0"/>
                </a:solidFill>
              </a:rPr>
              <a:t> </a:t>
            </a:r>
            <a:r>
              <a:rPr lang="en-US" b="1" dirty="0" err="1" smtClean="0">
                <a:solidFill>
                  <a:srgbClr val="0070C0"/>
                </a:solidFill>
              </a:rPr>
              <a:t>ಮತ್ತು</a:t>
            </a:r>
            <a:r>
              <a:rPr lang="en-US" b="1" dirty="0" smtClean="0">
                <a:solidFill>
                  <a:srgbClr val="0070C0"/>
                </a:solidFill>
              </a:rPr>
              <a:t> </a:t>
            </a:r>
            <a:r>
              <a:rPr lang="en-US" b="1" dirty="0" err="1" smtClean="0">
                <a:solidFill>
                  <a:srgbClr val="0070C0"/>
                </a:solidFill>
              </a:rPr>
              <a:t>ಕ್ಷಾಮದಂತಹ</a:t>
            </a:r>
            <a:r>
              <a:rPr lang="en-US" b="1" dirty="0" smtClean="0">
                <a:solidFill>
                  <a:srgbClr val="0070C0"/>
                </a:solidFill>
              </a:rPr>
              <a:t> </a:t>
            </a:r>
            <a:r>
              <a:rPr lang="en-US" b="1" dirty="0" err="1" smtClean="0">
                <a:solidFill>
                  <a:srgbClr val="0070C0"/>
                </a:solidFill>
              </a:rPr>
              <a:t>ವಿಪತ್ತುಗಳ</a:t>
            </a:r>
            <a:r>
              <a:rPr lang="en-US" b="1" dirty="0" smtClean="0">
                <a:solidFill>
                  <a:srgbClr val="0070C0"/>
                </a:solidFill>
              </a:rPr>
              <a:t> </a:t>
            </a:r>
            <a:r>
              <a:rPr lang="en-US" b="1" dirty="0" err="1" smtClean="0">
                <a:solidFill>
                  <a:srgbClr val="0070C0"/>
                </a:solidFill>
              </a:rPr>
              <a:t>ಸಮಯದಲ್ಲಿ</a:t>
            </a:r>
            <a:r>
              <a:rPr lang="en-US" b="1" dirty="0" smtClean="0">
                <a:solidFill>
                  <a:srgbClr val="0070C0"/>
                </a:solidFill>
              </a:rPr>
              <a:t> </a:t>
            </a:r>
            <a:r>
              <a:rPr lang="en-US" b="1" dirty="0" err="1" smtClean="0">
                <a:solidFill>
                  <a:srgbClr val="0070C0"/>
                </a:solidFill>
              </a:rPr>
              <a:t>ಮರು-ವಿತರಿಸಬಹುದಾದ</a:t>
            </a:r>
            <a:r>
              <a:rPr lang="en-US" b="1" dirty="0" smtClean="0">
                <a:solidFill>
                  <a:srgbClr val="0070C0"/>
                </a:solidFill>
              </a:rPr>
              <a:t> </a:t>
            </a:r>
            <a:r>
              <a:rPr lang="en-US" b="1" dirty="0" err="1" smtClean="0">
                <a:solidFill>
                  <a:srgbClr val="0070C0"/>
                </a:solidFill>
              </a:rPr>
              <a:t>ಸಂಪನ್ಮೂಲಗಳನ್ನು</a:t>
            </a:r>
            <a:r>
              <a:rPr lang="en-US" b="1" dirty="0" smtClean="0">
                <a:solidFill>
                  <a:srgbClr val="0070C0"/>
                </a:solidFill>
              </a:rPr>
              <a:t> </a:t>
            </a:r>
            <a:r>
              <a:rPr lang="en-US" b="1" dirty="0" err="1" smtClean="0">
                <a:solidFill>
                  <a:srgbClr val="0070C0"/>
                </a:solidFill>
              </a:rPr>
              <a:t>ಸಂಗ್ರಹಿಸುವ</a:t>
            </a:r>
            <a:r>
              <a:rPr lang="en-US" b="1" dirty="0" smtClean="0">
                <a:solidFill>
                  <a:srgbClr val="0070C0"/>
                </a:solidFill>
              </a:rPr>
              <a:t> </a:t>
            </a:r>
            <a:r>
              <a:rPr lang="en-US" b="1" dirty="0" err="1" smtClean="0">
                <a:solidFill>
                  <a:srgbClr val="0070C0"/>
                </a:solidFill>
              </a:rPr>
              <a:t>ವಿಷಯದಲ್ಲಿ</a:t>
            </a:r>
            <a:r>
              <a:rPr lang="en-US" b="1" dirty="0" smtClean="0">
                <a:solidFill>
                  <a:srgbClr val="0070C0"/>
                </a:solidFill>
              </a:rPr>
              <a:t> </a:t>
            </a:r>
            <a:r>
              <a:rPr lang="en-US" b="1" dirty="0" err="1" smtClean="0">
                <a:solidFill>
                  <a:srgbClr val="0070C0"/>
                </a:solidFill>
              </a:rPr>
              <a:t>ಬರಹಗಳು</a:t>
            </a:r>
            <a:r>
              <a:rPr lang="en-US" b="1" dirty="0" smtClean="0">
                <a:solidFill>
                  <a:srgbClr val="0070C0"/>
                </a:solidFill>
              </a:rPr>
              <a:t> </a:t>
            </a:r>
            <a:r>
              <a:rPr lang="en-US" b="1" dirty="0" err="1" smtClean="0">
                <a:solidFill>
                  <a:srgbClr val="0070C0"/>
                </a:solidFill>
              </a:rPr>
              <a:t>ಮಾತನಾಡುತ್ತವೆ</a:t>
            </a:r>
            <a:r>
              <a:rPr lang="en-US" b="1" dirty="0" smtClean="0">
                <a:solidFill>
                  <a:srgbClr val="0070C0"/>
                </a:solidFill>
              </a:rPr>
              <a:t>.</a:t>
            </a:r>
          </a:p>
          <a:p>
            <a:pPr algn="just"/>
            <a:endParaRPr lang="en-US" b="1" dirty="0" smtClean="0">
              <a:solidFill>
                <a:srgbClr val="0070C0"/>
              </a:solidFill>
            </a:endParaRPr>
          </a:p>
          <a:p>
            <a:pPr algn="just"/>
            <a:r>
              <a:rPr lang="en-US" b="1" dirty="0" err="1" smtClean="0">
                <a:solidFill>
                  <a:srgbClr val="0070C0"/>
                </a:solidFill>
              </a:rPr>
              <a:t>ಸಮುದ್ರ</a:t>
            </a:r>
            <a:r>
              <a:rPr lang="en-US" b="1" dirty="0" smtClean="0">
                <a:solidFill>
                  <a:srgbClr val="0070C0"/>
                </a:solidFill>
              </a:rPr>
              <a:t> </a:t>
            </a:r>
            <a:r>
              <a:rPr lang="en-US" b="1" dirty="0" err="1" smtClean="0">
                <a:solidFill>
                  <a:srgbClr val="0070C0"/>
                </a:solidFill>
              </a:rPr>
              <a:t>ವ್ಯಾಪಾರ</a:t>
            </a:r>
            <a:r>
              <a:rPr lang="en-US" b="1" dirty="0" smtClean="0">
                <a:solidFill>
                  <a:srgbClr val="0070C0"/>
                </a:solidFill>
              </a:rPr>
              <a:t> </a:t>
            </a:r>
            <a:r>
              <a:rPr lang="en-US" b="1" dirty="0" err="1" smtClean="0">
                <a:solidFill>
                  <a:srgbClr val="0070C0"/>
                </a:solidFill>
              </a:rPr>
              <a:t>ಸಾಲಗಳು</a:t>
            </a:r>
            <a:r>
              <a:rPr lang="en-US" b="1" dirty="0" smtClean="0">
                <a:solidFill>
                  <a:srgbClr val="0070C0"/>
                </a:solidFill>
              </a:rPr>
              <a:t> </a:t>
            </a:r>
            <a:r>
              <a:rPr lang="en-US" b="1" dirty="0" err="1" smtClean="0">
                <a:solidFill>
                  <a:srgbClr val="0070C0"/>
                </a:solidFill>
              </a:rPr>
              <a:t>ಮತ್ತು</a:t>
            </a:r>
            <a:r>
              <a:rPr lang="en-US" b="1" dirty="0" smtClean="0">
                <a:solidFill>
                  <a:srgbClr val="0070C0"/>
                </a:solidFill>
              </a:rPr>
              <a:t> </a:t>
            </a:r>
            <a:r>
              <a:rPr lang="en-US" b="1" dirty="0" err="1" smtClean="0">
                <a:solidFill>
                  <a:srgbClr val="0070C0"/>
                </a:solidFill>
              </a:rPr>
              <a:t>ವಾಹಕಗಳ</a:t>
            </a:r>
            <a:r>
              <a:rPr lang="en-US" b="1" dirty="0" smtClean="0">
                <a:solidFill>
                  <a:srgbClr val="0070C0"/>
                </a:solidFill>
              </a:rPr>
              <a:t> </a:t>
            </a:r>
            <a:r>
              <a:rPr lang="en-US" b="1" dirty="0" err="1" smtClean="0">
                <a:solidFill>
                  <a:srgbClr val="0070C0"/>
                </a:solidFill>
              </a:rPr>
              <a:t>ಒಪ್ಪಂದಗಳ</a:t>
            </a:r>
            <a:r>
              <a:rPr lang="en-US" b="1" dirty="0" smtClean="0">
                <a:solidFill>
                  <a:srgbClr val="0070C0"/>
                </a:solidFill>
              </a:rPr>
              <a:t> </a:t>
            </a:r>
            <a:r>
              <a:rPr lang="en-US" b="1" dirty="0" err="1" smtClean="0">
                <a:solidFill>
                  <a:srgbClr val="0070C0"/>
                </a:solidFill>
              </a:rPr>
              <a:t>ರೂಪದಲ್ಲಿ</a:t>
            </a:r>
            <a:r>
              <a:rPr lang="en-US" b="1" dirty="0" smtClean="0">
                <a:solidFill>
                  <a:srgbClr val="0070C0"/>
                </a:solidFill>
              </a:rPr>
              <a:t> </a:t>
            </a:r>
            <a:r>
              <a:rPr lang="en-US" b="1" dirty="0" err="1" smtClean="0">
                <a:solidFill>
                  <a:srgbClr val="0070C0"/>
                </a:solidFill>
              </a:rPr>
              <a:t>ಸಂರಕ್ಷಿಸಿದೆ</a:t>
            </a:r>
            <a:r>
              <a:rPr lang="en-US" b="1" dirty="0" smtClean="0">
                <a:solidFill>
                  <a:srgbClr val="0070C0"/>
                </a:solidFill>
              </a:rPr>
              <a:t>. </a:t>
            </a:r>
            <a:r>
              <a:rPr lang="en-US" b="1" dirty="0" err="1" smtClean="0">
                <a:solidFill>
                  <a:srgbClr val="0070C0"/>
                </a:solidFill>
              </a:rPr>
              <a:t>ಭಾರತದಲ್ಲಿ</a:t>
            </a:r>
            <a:r>
              <a:rPr lang="en-US" b="1" dirty="0" smtClean="0">
                <a:solidFill>
                  <a:srgbClr val="0070C0"/>
                </a:solidFill>
              </a:rPr>
              <a:t> </a:t>
            </a:r>
            <a:r>
              <a:rPr lang="en-US" b="1" dirty="0" err="1" smtClean="0">
                <a:solidFill>
                  <a:srgbClr val="0070C0"/>
                </a:solidFill>
              </a:rPr>
              <a:t>ವಿಮೆ</a:t>
            </a:r>
            <a:r>
              <a:rPr lang="en-US" b="1" dirty="0" smtClean="0">
                <a:solidFill>
                  <a:srgbClr val="0070C0"/>
                </a:solidFill>
              </a:rPr>
              <a:t> </a:t>
            </a:r>
            <a:r>
              <a:rPr lang="en-US" b="1" dirty="0" err="1" smtClean="0">
                <a:solidFill>
                  <a:srgbClr val="0070C0"/>
                </a:solidFill>
              </a:rPr>
              <a:t>ಕಾಲಾನಂತರದಲ್ಲಿ</a:t>
            </a:r>
            <a:r>
              <a:rPr lang="en-US" b="1" dirty="0" smtClean="0">
                <a:solidFill>
                  <a:srgbClr val="0070C0"/>
                </a:solidFill>
              </a:rPr>
              <a:t> </a:t>
            </a:r>
            <a:r>
              <a:rPr lang="en-US" b="1" dirty="0" err="1" smtClean="0">
                <a:solidFill>
                  <a:srgbClr val="0070C0"/>
                </a:solidFill>
              </a:rPr>
              <a:t>ವಿಕಸನಗೊಂಡಿದೆ</a:t>
            </a:r>
            <a:r>
              <a:rPr lang="en-US" b="1" dirty="0" smtClean="0">
                <a:solidFill>
                  <a:srgbClr val="0070C0"/>
                </a:solidFill>
              </a:rPr>
              <a:t>.</a:t>
            </a:r>
          </a:p>
          <a:p>
            <a:endParaRPr lang="en-US" b="1" dirty="0">
              <a:solidFill>
                <a:srgbClr val="0070C0"/>
              </a:solidFill>
            </a:endParaRP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229600" cy="487362"/>
          </a:xfrm>
        </p:spPr>
        <p:txBody>
          <a:bodyPr>
            <a:normAutofit fontScale="90000"/>
          </a:bodyPr>
          <a:lstStyle/>
          <a:p>
            <a:r>
              <a:rPr lang="en-US" b="1" dirty="0" smtClean="0"/>
              <a:t>Origin of insurance </a:t>
            </a:r>
            <a:r>
              <a:rPr lang="en-US" b="1" dirty="0" err="1" smtClean="0"/>
              <a:t>ವಿಮೆಯು</a:t>
            </a:r>
            <a:r>
              <a:rPr lang="en-US" b="1" dirty="0" smtClean="0"/>
              <a:t> </a:t>
            </a:r>
            <a:r>
              <a:rPr lang="en-US" b="1" dirty="0" err="1" smtClean="0"/>
              <a:t>ಇತಿಹಾಸ</a:t>
            </a:r>
            <a:endParaRPr lang="en-US" dirty="0"/>
          </a:p>
        </p:txBody>
      </p:sp>
      <p:sp>
        <p:nvSpPr>
          <p:cNvPr id="3" name="Content Placeholder 2"/>
          <p:cNvSpPr>
            <a:spLocks noGrp="1"/>
          </p:cNvSpPr>
          <p:nvPr>
            <p:ph idx="1"/>
          </p:nvPr>
        </p:nvSpPr>
        <p:spPr>
          <a:xfrm>
            <a:off x="457200" y="914400"/>
            <a:ext cx="8229600" cy="5211763"/>
          </a:xfrm>
        </p:spPr>
        <p:txBody>
          <a:bodyPr>
            <a:normAutofit fontScale="92500"/>
          </a:bodyPr>
          <a:lstStyle/>
          <a:p>
            <a:pPr algn="just"/>
            <a:r>
              <a:rPr lang="en-US" b="1" dirty="0">
                <a:solidFill>
                  <a:srgbClr val="0070C0"/>
                </a:solidFill>
              </a:rPr>
              <a:t> The history of general insurance dates back to the Industrial Revolution in the west and the consequent growth of sea-faring trade and commerce in the 17</a:t>
            </a:r>
            <a:r>
              <a:rPr lang="en-US" b="1" baseline="30000" dirty="0">
                <a:solidFill>
                  <a:srgbClr val="0070C0"/>
                </a:solidFill>
              </a:rPr>
              <a:t>th</a:t>
            </a:r>
            <a:r>
              <a:rPr lang="en-US" b="1" dirty="0">
                <a:solidFill>
                  <a:srgbClr val="0070C0"/>
                </a:solidFill>
              </a:rPr>
              <a:t> century. </a:t>
            </a:r>
            <a:endParaRPr lang="en-US" b="1" dirty="0" smtClean="0">
              <a:solidFill>
                <a:srgbClr val="0070C0"/>
              </a:solidFill>
            </a:endParaRPr>
          </a:p>
          <a:p>
            <a:pPr algn="just"/>
            <a:r>
              <a:rPr lang="en-US" b="1" dirty="0" smtClean="0">
                <a:solidFill>
                  <a:srgbClr val="FF0000"/>
                </a:solidFill>
              </a:rPr>
              <a:t>General </a:t>
            </a:r>
            <a:r>
              <a:rPr lang="en-US" b="1" dirty="0">
                <a:solidFill>
                  <a:srgbClr val="FF0000"/>
                </a:solidFill>
              </a:rPr>
              <a:t>Insurance in India has its roots in the establishment of Triton Insurance Company Ltd., in the year 1850 in Calcutta by the British</a:t>
            </a:r>
            <a:r>
              <a:rPr lang="en-US" b="1" dirty="0" smtClean="0">
                <a:solidFill>
                  <a:srgbClr val="FF0000"/>
                </a:solidFill>
              </a:rPr>
              <a:t>.</a:t>
            </a:r>
          </a:p>
          <a:p>
            <a:pPr algn="just"/>
            <a:r>
              <a:rPr lang="en-US" b="1" dirty="0" smtClean="0">
                <a:solidFill>
                  <a:srgbClr val="FF0000"/>
                </a:solidFill>
              </a:rPr>
              <a:t> </a:t>
            </a:r>
            <a:r>
              <a:rPr lang="en-US" b="1" dirty="0">
                <a:solidFill>
                  <a:schemeClr val="tx2">
                    <a:lumMod val="75000"/>
                  </a:schemeClr>
                </a:solidFill>
              </a:rPr>
              <a:t>In 1907, the Indian Mercantile Insurance Ltd, was set up. This was the first company to transact all classes of general insurance </a:t>
            </a:r>
            <a:r>
              <a:rPr lang="en-US" b="1" dirty="0" smtClean="0">
                <a:solidFill>
                  <a:schemeClr val="tx2">
                    <a:lumMod val="75000"/>
                  </a:schemeClr>
                </a:solidFill>
              </a:rPr>
              <a:t>business</a:t>
            </a:r>
            <a:endParaRPr lang="en-US" b="1" dirty="0">
              <a:solidFill>
                <a:schemeClr val="tx2">
                  <a:lumMod val="75000"/>
                </a:schemeClr>
              </a:solidFill>
            </a:endParaRPr>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4000" dirty="0" smtClean="0"/>
              <a:t>General Insurance </a:t>
            </a:r>
            <a:r>
              <a:rPr lang="en-US" sz="4000" b="1" dirty="0" err="1" smtClean="0">
                <a:solidFill>
                  <a:srgbClr val="C00000"/>
                </a:solidFill>
              </a:rPr>
              <a:t>ಭಾರತದಲ್ಲಿ</a:t>
            </a:r>
            <a:r>
              <a:rPr lang="en-US" sz="4000" b="1" dirty="0" smtClean="0">
                <a:solidFill>
                  <a:srgbClr val="C00000"/>
                </a:solidFill>
              </a:rPr>
              <a:t> </a:t>
            </a:r>
            <a:r>
              <a:rPr lang="en-US" sz="4000" b="1" dirty="0" err="1" smtClean="0">
                <a:solidFill>
                  <a:srgbClr val="C00000"/>
                </a:solidFill>
              </a:rPr>
              <a:t>ಸಾಮಾನ್ಯ</a:t>
            </a:r>
            <a:r>
              <a:rPr lang="en-US" sz="4000" b="1" dirty="0" smtClean="0">
                <a:solidFill>
                  <a:srgbClr val="C00000"/>
                </a:solidFill>
              </a:rPr>
              <a:t> </a:t>
            </a:r>
            <a:r>
              <a:rPr lang="en-US" sz="4000" b="1" dirty="0" err="1" smtClean="0">
                <a:solidFill>
                  <a:srgbClr val="C00000"/>
                </a:solidFill>
              </a:rPr>
              <a:t>ವಿಮೆ</a:t>
            </a:r>
            <a:endParaRPr lang="en-US" sz="4000"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lgn="just"/>
            <a:endParaRPr lang="en-US" dirty="0" smtClean="0"/>
          </a:p>
          <a:p>
            <a:pPr algn="just"/>
            <a:r>
              <a:rPr lang="en-US" dirty="0" smtClean="0"/>
              <a:t>In </a:t>
            </a:r>
            <a:r>
              <a:rPr lang="en-US" dirty="0"/>
              <a:t>1972 with </a:t>
            </a:r>
            <a:r>
              <a:rPr lang="en-US" dirty="0" smtClean="0"/>
              <a:t>the  passing </a:t>
            </a:r>
            <a:r>
              <a:rPr lang="en-US" dirty="0"/>
              <a:t>of the General Insurance Business (</a:t>
            </a:r>
            <a:r>
              <a:rPr lang="en-US" dirty="0" err="1"/>
              <a:t>Nationalisation</a:t>
            </a:r>
            <a:r>
              <a:rPr lang="en-US" dirty="0"/>
              <a:t>) Act, general insurance business was nationalized with effect from 1</a:t>
            </a:r>
            <a:r>
              <a:rPr lang="en-US" baseline="30000" dirty="0"/>
              <a:t>st</a:t>
            </a:r>
            <a:r>
              <a:rPr lang="en-US" dirty="0"/>
              <a:t> January, 1973</a:t>
            </a:r>
            <a:r>
              <a:rPr lang="en-US" dirty="0" smtClean="0"/>
              <a:t>.</a:t>
            </a:r>
          </a:p>
          <a:p>
            <a:pPr algn="just"/>
            <a:r>
              <a:rPr lang="en-US" dirty="0"/>
              <a:t> 107 insurers were amalgamated and grouped into</a:t>
            </a:r>
            <a:r>
              <a:rPr lang="en-US" dirty="0">
                <a:solidFill>
                  <a:srgbClr val="C00000"/>
                </a:solidFill>
              </a:rPr>
              <a:t> four</a:t>
            </a:r>
            <a:r>
              <a:rPr lang="en-US" dirty="0"/>
              <a:t> companies, </a:t>
            </a:r>
            <a:r>
              <a:rPr lang="en-US" dirty="0" smtClean="0"/>
              <a:t>namely-</a:t>
            </a:r>
          </a:p>
          <a:p>
            <a:pPr marL="514350" indent="-514350">
              <a:buAutoNum type="arabicPeriod"/>
            </a:pPr>
            <a:r>
              <a:rPr lang="en-US" b="1" dirty="0" smtClean="0">
                <a:solidFill>
                  <a:srgbClr val="0070C0"/>
                </a:solidFill>
              </a:rPr>
              <a:t>National </a:t>
            </a:r>
            <a:r>
              <a:rPr lang="en-US" b="1" dirty="0">
                <a:solidFill>
                  <a:srgbClr val="0070C0"/>
                </a:solidFill>
              </a:rPr>
              <a:t>Insurance Company Ltd., </a:t>
            </a:r>
            <a:endParaRPr lang="en-US" b="1" dirty="0" smtClean="0">
              <a:solidFill>
                <a:srgbClr val="0070C0"/>
              </a:solidFill>
            </a:endParaRPr>
          </a:p>
          <a:p>
            <a:pPr marL="514350" indent="-514350">
              <a:buAutoNum type="arabicPeriod"/>
            </a:pPr>
            <a:r>
              <a:rPr lang="en-US" b="1" dirty="0">
                <a:solidFill>
                  <a:srgbClr val="0070C0"/>
                </a:solidFill>
              </a:rPr>
              <a:t>T</a:t>
            </a:r>
            <a:r>
              <a:rPr lang="en-US" b="1" dirty="0" smtClean="0">
                <a:solidFill>
                  <a:srgbClr val="0070C0"/>
                </a:solidFill>
              </a:rPr>
              <a:t>he </a:t>
            </a:r>
            <a:r>
              <a:rPr lang="en-US" b="1" dirty="0">
                <a:solidFill>
                  <a:srgbClr val="0070C0"/>
                </a:solidFill>
              </a:rPr>
              <a:t>New India</a:t>
            </a:r>
            <a:r>
              <a:rPr lang="en-US" dirty="0"/>
              <a:t> </a:t>
            </a:r>
            <a:r>
              <a:rPr lang="en-US" b="1" dirty="0">
                <a:solidFill>
                  <a:srgbClr val="0070C0"/>
                </a:solidFill>
              </a:rPr>
              <a:t>Assurance Company Ltd</a:t>
            </a:r>
            <a:r>
              <a:rPr lang="en-US" b="1" dirty="0" smtClean="0">
                <a:solidFill>
                  <a:srgbClr val="0070C0"/>
                </a:solidFill>
              </a:rPr>
              <a:t>.,</a:t>
            </a:r>
          </a:p>
          <a:p>
            <a:pPr marL="514350" indent="-514350">
              <a:buAutoNum type="arabicPeriod"/>
            </a:pPr>
            <a:r>
              <a:rPr lang="en-US" b="1" dirty="0">
                <a:solidFill>
                  <a:srgbClr val="0070C0"/>
                </a:solidFill>
              </a:rPr>
              <a:t>T</a:t>
            </a:r>
            <a:r>
              <a:rPr lang="en-US" b="1" dirty="0" smtClean="0">
                <a:solidFill>
                  <a:srgbClr val="0070C0"/>
                </a:solidFill>
              </a:rPr>
              <a:t>he </a:t>
            </a:r>
            <a:r>
              <a:rPr lang="en-US" b="1" dirty="0">
                <a:solidFill>
                  <a:srgbClr val="0070C0"/>
                </a:solidFill>
              </a:rPr>
              <a:t>Oriental Insurance Company Ltd </a:t>
            </a:r>
            <a:endParaRPr lang="en-US" b="1" dirty="0" smtClean="0">
              <a:solidFill>
                <a:srgbClr val="0070C0"/>
              </a:solidFill>
            </a:endParaRPr>
          </a:p>
          <a:p>
            <a:pPr marL="514350" indent="-514350" algn="just">
              <a:buAutoNum type="arabicPeriod"/>
            </a:pPr>
            <a:r>
              <a:rPr lang="en-US" b="1" dirty="0" smtClean="0">
                <a:solidFill>
                  <a:srgbClr val="0070C0"/>
                </a:solidFill>
              </a:rPr>
              <a:t>The United </a:t>
            </a:r>
            <a:r>
              <a:rPr lang="en-US" b="1" dirty="0">
                <a:solidFill>
                  <a:srgbClr val="0070C0"/>
                </a:solidFill>
              </a:rPr>
              <a:t>India Insurance Company Ltd.</a:t>
            </a: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solidFill>
                  <a:srgbClr val="0070C0"/>
                </a:solidFill>
              </a:rPr>
              <a:t> </a:t>
            </a:r>
            <a:r>
              <a:rPr lang="en-US" b="1" dirty="0" err="1" smtClean="0">
                <a:solidFill>
                  <a:srgbClr val="C00000"/>
                </a:solidFill>
              </a:rPr>
              <a:t>ವಿಮೆಯು</a:t>
            </a:r>
            <a:r>
              <a:rPr lang="en-US" b="1" dirty="0" smtClean="0">
                <a:solidFill>
                  <a:srgbClr val="C00000"/>
                </a:solidFill>
              </a:rPr>
              <a:t> </a:t>
            </a:r>
            <a:r>
              <a:rPr lang="en-US" b="1" dirty="0" err="1" smtClean="0">
                <a:solidFill>
                  <a:srgbClr val="C00000"/>
                </a:solidFill>
              </a:rPr>
              <a:t>ಇತಿಹಾಸ</a:t>
            </a:r>
            <a:endParaRPr lang="en-US" dirty="0"/>
          </a:p>
        </p:txBody>
      </p:sp>
      <p:sp>
        <p:nvSpPr>
          <p:cNvPr id="3" name="Content Placeholder 2"/>
          <p:cNvSpPr>
            <a:spLocks noGrp="1"/>
          </p:cNvSpPr>
          <p:nvPr>
            <p:ph idx="1"/>
          </p:nvPr>
        </p:nvSpPr>
        <p:spPr>
          <a:xfrm>
            <a:off x="457200" y="914400"/>
            <a:ext cx="8229600" cy="5638800"/>
          </a:xfrm>
        </p:spPr>
        <p:txBody>
          <a:bodyPr>
            <a:normAutofit fontScale="70000" lnSpcReduction="20000"/>
          </a:bodyPr>
          <a:lstStyle/>
          <a:p>
            <a:pPr algn="just"/>
            <a:r>
              <a:rPr lang="en-US" b="1" dirty="0" err="1">
                <a:solidFill>
                  <a:srgbClr val="C00000"/>
                </a:solidFill>
              </a:rPr>
              <a:t>ಕಲ್ಕತ್ತಾದಲ್ಲಿ</a:t>
            </a:r>
            <a:r>
              <a:rPr lang="en-US" b="1" dirty="0">
                <a:solidFill>
                  <a:srgbClr val="C00000"/>
                </a:solidFill>
              </a:rPr>
              <a:t> </a:t>
            </a:r>
            <a:r>
              <a:rPr lang="en-US" b="1" dirty="0" err="1">
                <a:solidFill>
                  <a:srgbClr val="C00000"/>
                </a:solidFill>
              </a:rPr>
              <a:t>ಓರಿಯಂಟಲ್</a:t>
            </a:r>
            <a:r>
              <a:rPr lang="en-US" b="1" dirty="0">
                <a:solidFill>
                  <a:srgbClr val="C00000"/>
                </a:solidFill>
              </a:rPr>
              <a:t> </a:t>
            </a:r>
            <a:r>
              <a:rPr lang="en-US" b="1" dirty="0" err="1">
                <a:solidFill>
                  <a:srgbClr val="C00000"/>
                </a:solidFill>
              </a:rPr>
              <a:t>ಲೈಫ್</a:t>
            </a:r>
            <a:r>
              <a:rPr lang="en-US" b="1" dirty="0">
                <a:solidFill>
                  <a:srgbClr val="C00000"/>
                </a:solidFill>
              </a:rPr>
              <a:t> </a:t>
            </a:r>
            <a:r>
              <a:rPr lang="en-US" b="1" dirty="0" err="1">
                <a:solidFill>
                  <a:srgbClr val="C00000"/>
                </a:solidFill>
              </a:rPr>
              <a:t>ಇನ್ಶುರೆನ್ಸ್</a:t>
            </a:r>
            <a:r>
              <a:rPr lang="en-US" b="1" dirty="0">
                <a:solidFill>
                  <a:srgbClr val="C00000"/>
                </a:solidFill>
              </a:rPr>
              <a:t> </a:t>
            </a:r>
            <a:r>
              <a:rPr lang="en-US" b="1" dirty="0" err="1">
                <a:solidFill>
                  <a:srgbClr val="C00000"/>
                </a:solidFill>
              </a:rPr>
              <a:t>ಕಂಪನಿಯ</a:t>
            </a:r>
            <a:r>
              <a:rPr lang="en-US" b="1" dirty="0">
                <a:solidFill>
                  <a:srgbClr val="C00000"/>
                </a:solidFill>
              </a:rPr>
              <a:t> </a:t>
            </a:r>
            <a:r>
              <a:rPr lang="en-US" b="1" dirty="0" err="1">
                <a:solidFill>
                  <a:srgbClr val="C00000"/>
                </a:solidFill>
              </a:rPr>
              <a:t>ಸ್ಥಾಪನೆಯೊಂದಿಗೆ</a:t>
            </a:r>
            <a:r>
              <a:rPr lang="en-US" b="1" dirty="0">
                <a:solidFill>
                  <a:srgbClr val="C00000"/>
                </a:solidFill>
              </a:rPr>
              <a:t>    1818 </a:t>
            </a:r>
            <a:r>
              <a:rPr lang="en-US" b="1" dirty="0" err="1">
                <a:solidFill>
                  <a:srgbClr val="C00000"/>
                </a:solidFill>
              </a:rPr>
              <a:t>ಭಾರತದಲ್ಲಿ</a:t>
            </a:r>
            <a:r>
              <a:rPr lang="en-US" b="1" dirty="0">
                <a:solidFill>
                  <a:srgbClr val="C00000"/>
                </a:solidFill>
              </a:rPr>
              <a:t> </a:t>
            </a:r>
            <a:r>
              <a:rPr lang="en-US" b="1" dirty="0" err="1">
                <a:solidFill>
                  <a:srgbClr val="C00000"/>
                </a:solidFill>
              </a:rPr>
              <a:t>ಜೀವ</a:t>
            </a:r>
            <a:r>
              <a:rPr lang="en-US" b="1" dirty="0">
                <a:solidFill>
                  <a:srgbClr val="C00000"/>
                </a:solidFill>
              </a:rPr>
              <a:t> </a:t>
            </a:r>
            <a:r>
              <a:rPr lang="en-US" b="1" dirty="0" err="1">
                <a:solidFill>
                  <a:srgbClr val="C00000"/>
                </a:solidFill>
              </a:rPr>
              <a:t>ವಿಮಾ</a:t>
            </a:r>
            <a:r>
              <a:rPr lang="en-US" b="1" dirty="0">
                <a:solidFill>
                  <a:srgbClr val="C00000"/>
                </a:solidFill>
              </a:rPr>
              <a:t> </a:t>
            </a:r>
            <a:r>
              <a:rPr lang="en-US" b="1" dirty="0" err="1">
                <a:solidFill>
                  <a:srgbClr val="C00000"/>
                </a:solidFill>
              </a:rPr>
              <a:t>ವ್ಯವಹಾರದ</a:t>
            </a:r>
            <a:r>
              <a:rPr lang="en-US" b="1" dirty="0">
                <a:solidFill>
                  <a:srgbClr val="C00000"/>
                </a:solidFill>
              </a:rPr>
              <a:t> </a:t>
            </a:r>
            <a:r>
              <a:rPr lang="en-US" b="1" dirty="0" err="1">
                <a:solidFill>
                  <a:srgbClr val="C00000"/>
                </a:solidFill>
              </a:rPr>
              <a:t>ಆಗಮನವನ್ನು</a:t>
            </a:r>
            <a:r>
              <a:rPr lang="en-US" b="1" dirty="0">
                <a:solidFill>
                  <a:srgbClr val="C00000"/>
                </a:solidFill>
              </a:rPr>
              <a:t> </a:t>
            </a:r>
            <a:r>
              <a:rPr lang="en-US" b="1" dirty="0" err="1">
                <a:solidFill>
                  <a:srgbClr val="C00000"/>
                </a:solidFill>
              </a:rPr>
              <a:t>ಕಂಡಿತು</a:t>
            </a:r>
            <a:r>
              <a:rPr lang="en-US" b="1" dirty="0">
                <a:solidFill>
                  <a:srgbClr val="C00000"/>
                </a:solidFill>
              </a:rPr>
              <a:t> . </a:t>
            </a:r>
            <a:endParaRPr lang="en-US" b="1" dirty="0" smtClean="0">
              <a:solidFill>
                <a:srgbClr val="C00000"/>
              </a:solidFill>
            </a:endParaRPr>
          </a:p>
          <a:p>
            <a:pPr algn="just"/>
            <a:endParaRPr lang="en-US" b="1" dirty="0" smtClean="0">
              <a:solidFill>
                <a:srgbClr val="C00000"/>
              </a:solidFill>
            </a:endParaRPr>
          </a:p>
          <a:p>
            <a:pPr algn="just"/>
            <a:r>
              <a:rPr lang="en-US" b="1" dirty="0" err="1" smtClean="0">
                <a:solidFill>
                  <a:srgbClr val="002060"/>
                </a:solidFill>
              </a:rPr>
              <a:t>ಆದಾಗ್ಯೂ</a:t>
            </a:r>
            <a:r>
              <a:rPr lang="en-US" b="1" dirty="0" smtClean="0">
                <a:solidFill>
                  <a:srgbClr val="002060"/>
                </a:solidFill>
              </a:rPr>
              <a:t> </a:t>
            </a:r>
            <a:r>
              <a:rPr lang="en-US" b="1" dirty="0">
                <a:solidFill>
                  <a:srgbClr val="002060"/>
                </a:solidFill>
              </a:rPr>
              <a:t>ಈ </a:t>
            </a:r>
            <a:r>
              <a:rPr lang="en-US" b="1" dirty="0" err="1">
                <a:solidFill>
                  <a:srgbClr val="002060"/>
                </a:solidFill>
              </a:rPr>
              <a:t>ಕಂಪನಿ</a:t>
            </a:r>
            <a:r>
              <a:rPr lang="en-US" b="1" dirty="0">
                <a:solidFill>
                  <a:srgbClr val="002060"/>
                </a:solidFill>
              </a:rPr>
              <a:t> 1834 </a:t>
            </a:r>
            <a:r>
              <a:rPr lang="en-US" b="1" dirty="0" err="1">
                <a:solidFill>
                  <a:srgbClr val="002060"/>
                </a:solidFill>
              </a:rPr>
              <a:t>ರಲ್ಲಿ</a:t>
            </a:r>
            <a:r>
              <a:rPr lang="en-US" b="1" dirty="0">
                <a:solidFill>
                  <a:srgbClr val="002060"/>
                </a:solidFill>
              </a:rPr>
              <a:t> </a:t>
            </a:r>
            <a:r>
              <a:rPr lang="en-US" b="1" dirty="0" err="1">
                <a:solidFill>
                  <a:srgbClr val="002060"/>
                </a:solidFill>
              </a:rPr>
              <a:t>ವಿಫಲವಾಯಿತು</a:t>
            </a:r>
            <a:r>
              <a:rPr lang="en-US" b="1" dirty="0" smtClean="0">
                <a:solidFill>
                  <a:srgbClr val="002060"/>
                </a:solidFill>
              </a:rPr>
              <a:t>.</a:t>
            </a:r>
          </a:p>
          <a:p>
            <a:pPr algn="just"/>
            <a:r>
              <a:rPr lang="en-US" b="1" dirty="0" smtClean="0">
                <a:solidFill>
                  <a:srgbClr val="002060"/>
                </a:solidFill>
              </a:rPr>
              <a:t> </a:t>
            </a:r>
            <a:r>
              <a:rPr lang="en-US" b="1" dirty="0">
                <a:solidFill>
                  <a:srgbClr val="002060"/>
                </a:solidFill>
              </a:rPr>
              <a:t>1829 </a:t>
            </a:r>
            <a:r>
              <a:rPr lang="en-US" b="1" dirty="0" err="1">
                <a:solidFill>
                  <a:srgbClr val="002060"/>
                </a:solidFill>
              </a:rPr>
              <a:t>ರಲ್ಲಿ</a:t>
            </a:r>
            <a:r>
              <a:rPr lang="en-US" b="1" dirty="0">
                <a:solidFill>
                  <a:srgbClr val="002060"/>
                </a:solidFill>
              </a:rPr>
              <a:t>, </a:t>
            </a:r>
            <a:r>
              <a:rPr lang="en-US" b="1" dirty="0" err="1">
                <a:solidFill>
                  <a:srgbClr val="002060"/>
                </a:solidFill>
              </a:rPr>
              <a:t>ಮದ್ರಾಸ್</a:t>
            </a:r>
            <a:r>
              <a:rPr lang="en-US" b="1" dirty="0">
                <a:solidFill>
                  <a:srgbClr val="002060"/>
                </a:solidFill>
              </a:rPr>
              <a:t> </a:t>
            </a:r>
            <a:r>
              <a:rPr lang="en-US" b="1" dirty="0" err="1">
                <a:solidFill>
                  <a:srgbClr val="002060"/>
                </a:solidFill>
              </a:rPr>
              <a:t>ಇಕ್ವಿಟಬಲ್</a:t>
            </a:r>
            <a:r>
              <a:rPr lang="en-US" b="1" dirty="0">
                <a:solidFill>
                  <a:srgbClr val="002060"/>
                </a:solidFill>
              </a:rPr>
              <a:t> </a:t>
            </a:r>
            <a:r>
              <a:rPr lang="en-US" b="1" dirty="0" err="1">
                <a:solidFill>
                  <a:srgbClr val="002060"/>
                </a:solidFill>
              </a:rPr>
              <a:t>ಮದ್ರಾಸ್</a:t>
            </a:r>
            <a:r>
              <a:rPr lang="en-US" b="1" dirty="0">
                <a:solidFill>
                  <a:srgbClr val="002060"/>
                </a:solidFill>
              </a:rPr>
              <a:t> </a:t>
            </a:r>
            <a:r>
              <a:rPr lang="en-US" b="1" dirty="0" err="1">
                <a:solidFill>
                  <a:srgbClr val="002060"/>
                </a:solidFill>
              </a:rPr>
              <a:t>ಪ್ರೆಸಿಡೆನ್ಸಿಯಲ್ಲಿ</a:t>
            </a:r>
            <a:r>
              <a:rPr lang="en-US" b="1" dirty="0">
                <a:solidFill>
                  <a:srgbClr val="002060"/>
                </a:solidFill>
              </a:rPr>
              <a:t> </a:t>
            </a:r>
            <a:r>
              <a:rPr lang="en-US" b="1" dirty="0" err="1">
                <a:solidFill>
                  <a:srgbClr val="002060"/>
                </a:solidFill>
              </a:rPr>
              <a:t>ಜೀವ</a:t>
            </a:r>
            <a:r>
              <a:rPr lang="en-US" b="1" dirty="0">
                <a:solidFill>
                  <a:srgbClr val="002060"/>
                </a:solidFill>
              </a:rPr>
              <a:t> </a:t>
            </a:r>
            <a:r>
              <a:rPr lang="en-US" b="1" dirty="0" err="1">
                <a:solidFill>
                  <a:srgbClr val="002060"/>
                </a:solidFill>
              </a:rPr>
              <a:t>ವಿಮಾ</a:t>
            </a:r>
            <a:r>
              <a:rPr lang="en-US" b="1" dirty="0">
                <a:solidFill>
                  <a:srgbClr val="002060"/>
                </a:solidFill>
              </a:rPr>
              <a:t> </a:t>
            </a:r>
            <a:r>
              <a:rPr lang="en-US" b="1" dirty="0" err="1">
                <a:solidFill>
                  <a:srgbClr val="002060"/>
                </a:solidFill>
              </a:rPr>
              <a:t>ವ್ಯವಹಾರವನ್ನು</a:t>
            </a:r>
            <a:r>
              <a:rPr lang="en-US" b="1" dirty="0">
                <a:solidFill>
                  <a:srgbClr val="002060"/>
                </a:solidFill>
              </a:rPr>
              <a:t> </a:t>
            </a:r>
            <a:r>
              <a:rPr lang="en-US" b="1" dirty="0" err="1">
                <a:solidFill>
                  <a:srgbClr val="002060"/>
                </a:solidFill>
              </a:rPr>
              <a:t>ನಡೆಸಲು</a:t>
            </a:r>
            <a:r>
              <a:rPr lang="en-US" b="1" dirty="0">
                <a:solidFill>
                  <a:srgbClr val="002060"/>
                </a:solidFill>
              </a:rPr>
              <a:t> </a:t>
            </a:r>
            <a:r>
              <a:rPr lang="en-US" b="1" dirty="0" err="1">
                <a:solidFill>
                  <a:srgbClr val="002060"/>
                </a:solidFill>
              </a:rPr>
              <a:t>ಪ್ರಾರಂಭಿಸಿತು</a:t>
            </a:r>
            <a:r>
              <a:rPr lang="en-US" b="1" dirty="0">
                <a:solidFill>
                  <a:srgbClr val="002060"/>
                </a:solidFill>
              </a:rPr>
              <a:t>. </a:t>
            </a:r>
            <a:endParaRPr lang="en-US" b="1" dirty="0" smtClean="0">
              <a:solidFill>
                <a:srgbClr val="002060"/>
              </a:solidFill>
            </a:endParaRPr>
          </a:p>
          <a:p>
            <a:pPr algn="just"/>
            <a:endParaRPr lang="en-US" b="1" dirty="0" smtClean="0">
              <a:solidFill>
                <a:srgbClr val="002060"/>
              </a:solidFill>
            </a:endParaRPr>
          </a:p>
          <a:p>
            <a:pPr algn="just"/>
            <a:r>
              <a:rPr lang="en-US" b="1" dirty="0" smtClean="0"/>
              <a:t>1870 </a:t>
            </a:r>
            <a:r>
              <a:rPr lang="en-US" b="1" dirty="0" err="1"/>
              <a:t>ರಲ್ಲಿ</a:t>
            </a:r>
            <a:r>
              <a:rPr lang="en-US" b="1" dirty="0"/>
              <a:t> </a:t>
            </a:r>
            <a:r>
              <a:rPr lang="en-US" b="1" dirty="0" err="1"/>
              <a:t>ಬ್ರಿಟಿಷ್</a:t>
            </a:r>
            <a:r>
              <a:rPr lang="en-US" b="1" dirty="0"/>
              <a:t> </a:t>
            </a:r>
            <a:r>
              <a:rPr lang="en-US" b="1" dirty="0" err="1"/>
              <a:t>ವಿಮಾ</a:t>
            </a:r>
            <a:r>
              <a:rPr lang="en-US" b="1" dirty="0"/>
              <a:t> </a:t>
            </a:r>
            <a:r>
              <a:rPr lang="en-US" b="1" dirty="0" err="1"/>
              <a:t>ಕಾಯ್ದೆ</a:t>
            </a:r>
            <a:r>
              <a:rPr lang="en-US" b="1" dirty="0"/>
              <a:t> </a:t>
            </a:r>
            <a:r>
              <a:rPr lang="en-US" b="1" dirty="0" err="1"/>
              <a:t>ಜಾರಿಗೆ</a:t>
            </a:r>
            <a:r>
              <a:rPr lang="en-US" b="1" dirty="0"/>
              <a:t> </a:t>
            </a:r>
            <a:r>
              <a:rPr lang="en-US" b="1" dirty="0" err="1"/>
              <a:t>ಬಂದಿತು</a:t>
            </a:r>
            <a:r>
              <a:rPr lang="en-US" b="1" dirty="0"/>
              <a:t> </a:t>
            </a:r>
            <a:r>
              <a:rPr lang="en-US" b="1" dirty="0" err="1"/>
              <a:t>ಮತ್ತು</a:t>
            </a:r>
            <a:r>
              <a:rPr lang="en-US" b="1" dirty="0"/>
              <a:t> </a:t>
            </a:r>
            <a:r>
              <a:rPr lang="en-US" b="1" dirty="0" err="1"/>
              <a:t>ಹತ್ತೊಂಬತ್ತನೇ</a:t>
            </a:r>
            <a:r>
              <a:rPr lang="en-US" b="1" dirty="0"/>
              <a:t> </a:t>
            </a:r>
            <a:r>
              <a:rPr lang="en-US" b="1" dirty="0" err="1"/>
              <a:t>ಶತಮಾನದ</a:t>
            </a:r>
            <a:r>
              <a:rPr lang="en-US" b="1" dirty="0"/>
              <a:t> </a:t>
            </a:r>
            <a:r>
              <a:rPr lang="en-US" b="1" dirty="0" err="1"/>
              <a:t>ಕೊನೆಯ</a:t>
            </a:r>
            <a:r>
              <a:rPr lang="en-US" b="1" dirty="0"/>
              <a:t> </a:t>
            </a:r>
            <a:r>
              <a:rPr lang="en-US" b="1" dirty="0" err="1"/>
              <a:t>ಮೂರು</a:t>
            </a:r>
            <a:r>
              <a:rPr lang="en-US" b="1" dirty="0"/>
              <a:t> </a:t>
            </a:r>
            <a:r>
              <a:rPr lang="en-US" b="1" dirty="0" err="1"/>
              <a:t>ದಶಕಗಳಲ್ಲಿ</a:t>
            </a:r>
            <a:r>
              <a:rPr lang="en-US" b="1" dirty="0"/>
              <a:t>, </a:t>
            </a:r>
            <a:r>
              <a:rPr lang="en-US" b="1" dirty="0" err="1"/>
              <a:t>ಬಾಂಬೆ</a:t>
            </a:r>
            <a:r>
              <a:rPr lang="en-US" b="1" dirty="0"/>
              <a:t> </a:t>
            </a:r>
            <a:r>
              <a:rPr lang="en-US" b="1" dirty="0" err="1"/>
              <a:t>ರೆಸಿಡೆನ್ಸಿಯಲ್ಲಿ</a:t>
            </a:r>
            <a:r>
              <a:rPr lang="en-US" b="1" dirty="0"/>
              <a:t> </a:t>
            </a:r>
            <a:r>
              <a:rPr lang="en-US" b="1" dirty="0" err="1"/>
              <a:t>ಬಾಂಬೆ</a:t>
            </a:r>
            <a:r>
              <a:rPr lang="en-US" b="1" dirty="0"/>
              <a:t> </a:t>
            </a:r>
            <a:r>
              <a:rPr lang="en-US" b="1" dirty="0" err="1"/>
              <a:t>ಮ್ಯೂಚುಯಲ್</a:t>
            </a:r>
            <a:r>
              <a:rPr lang="en-US" b="1" dirty="0"/>
              <a:t> (1871), </a:t>
            </a:r>
            <a:r>
              <a:rPr lang="en-US" b="1" dirty="0" err="1"/>
              <a:t>ಓರಿಯಂಟಲ್</a:t>
            </a:r>
            <a:r>
              <a:rPr lang="en-US" b="1" dirty="0"/>
              <a:t> (1874) </a:t>
            </a:r>
            <a:r>
              <a:rPr lang="en-US" b="1" dirty="0" err="1"/>
              <a:t>ಮತ್ತು</a:t>
            </a:r>
            <a:r>
              <a:rPr lang="en-US" b="1" dirty="0"/>
              <a:t> </a:t>
            </a:r>
            <a:r>
              <a:rPr lang="en-US" b="1" dirty="0" err="1"/>
              <a:t>ಎಂಪೈರ್</a:t>
            </a:r>
            <a:r>
              <a:rPr lang="en-US" b="1" dirty="0"/>
              <a:t> </a:t>
            </a:r>
            <a:r>
              <a:rPr lang="en-US" b="1" dirty="0" err="1"/>
              <a:t>ಆಫ್</a:t>
            </a:r>
            <a:r>
              <a:rPr lang="en-US" b="1" dirty="0"/>
              <a:t> </a:t>
            </a:r>
            <a:r>
              <a:rPr lang="en-US" b="1" dirty="0" err="1"/>
              <a:t>ಇಂಡಿಯಾ</a:t>
            </a:r>
            <a:r>
              <a:rPr lang="en-US" b="1" dirty="0"/>
              <a:t> (1897) </a:t>
            </a:r>
            <a:r>
              <a:rPr lang="en-US" b="1" dirty="0" err="1"/>
              <a:t>ಅನ್ನು</a:t>
            </a:r>
            <a:r>
              <a:rPr lang="en-US" b="1" dirty="0"/>
              <a:t> </a:t>
            </a:r>
            <a:r>
              <a:rPr lang="en-US" b="1" dirty="0" err="1"/>
              <a:t>ಪ್ರಾರಂಭಿಸಲಾಯಿತು</a:t>
            </a:r>
            <a:r>
              <a:rPr lang="en-US" b="1" dirty="0" smtClean="0"/>
              <a:t>.</a:t>
            </a:r>
          </a:p>
          <a:p>
            <a:pPr algn="just"/>
            <a:endParaRPr lang="en-US" b="1" dirty="0" smtClean="0"/>
          </a:p>
          <a:p>
            <a:pPr algn="just"/>
            <a:r>
              <a:rPr lang="en-US" b="1" dirty="0" err="1" smtClean="0">
                <a:solidFill>
                  <a:srgbClr val="0070C0"/>
                </a:solidFill>
              </a:rPr>
              <a:t>ಆದಾಗ್ಯೂ</a:t>
            </a:r>
            <a:r>
              <a:rPr lang="en-US" b="1" dirty="0">
                <a:solidFill>
                  <a:srgbClr val="0070C0"/>
                </a:solidFill>
              </a:rPr>
              <a:t>, ಈ </a:t>
            </a:r>
            <a:r>
              <a:rPr lang="en-US" b="1" dirty="0" err="1">
                <a:solidFill>
                  <a:srgbClr val="0070C0"/>
                </a:solidFill>
              </a:rPr>
              <a:t>ಯುಗದಲ್ಲಿ</a:t>
            </a:r>
            <a:r>
              <a:rPr lang="en-US" b="1" dirty="0">
                <a:solidFill>
                  <a:srgbClr val="0070C0"/>
                </a:solidFill>
              </a:rPr>
              <a:t> </a:t>
            </a:r>
            <a:r>
              <a:rPr lang="en-US" b="1" dirty="0" err="1">
                <a:solidFill>
                  <a:srgbClr val="0070C0"/>
                </a:solidFill>
              </a:rPr>
              <a:t>ವಿದೇಶಿ</a:t>
            </a:r>
            <a:r>
              <a:rPr lang="en-US" b="1" dirty="0">
                <a:solidFill>
                  <a:srgbClr val="0070C0"/>
                </a:solidFill>
              </a:rPr>
              <a:t> </a:t>
            </a:r>
            <a:r>
              <a:rPr lang="en-US" b="1" dirty="0" err="1">
                <a:solidFill>
                  <a:srgbClr val="0070C0"/>
                </a:solidFill>
              </a:rPr>
              <a:t>ವಿಮಾ</a:t>
            </a:r>
            <a:r>
              <a:rPr lang="en-US" b="1" dirty="0">
                <a:solidFill>
                  <a:srgbClr val="0070C0"/>
                </a:solidFill>
              </a:rPr>
              <a:t> </a:t>
            </a:r>
            <a:r>
              <a:rPr lang="en-US" b="1" dirty="0" err="1">
                <a:solidFill>
                  <a:srgbClr val="0070C0"/>
                </a:solidFill>
              </a:rPr>
              <a:t>ಕಚೇರಿಗಳು</a:t>
            </a:r>
            <a:r>
              <a:rPr lang="en-US" b="1" dirty="0">
                <a:solidFill>
                  <a:srgbClr val="0070C0"/>
                </a:solidFill>
              </a:rPr>
              <a:t> </a:t>
            </a:r>
            <a:r>
              <a:rPr lang="en-US" b="1" dirty="0" err="1">
                <a:solidFill>
                  <a:srgbClr val="0070C0"/>
                </a:solidFill>
              </a:rPr>
              <a:t>ಪ್ರಾಬಲ್ಯ</a:t>
            </a:r>
            <a:r>
              <a:rPr lang="en-US" b="1" dirty="0">
                <a:solidFill>
                  <a:srgbClr val="0070C0"/>
                </a:solidFill>
              </a:rPr>
              <a:t> </a:t>
            </a:r>
            <a:r>
              <a:rPr lang="en-US" b="1" dirty="0" err="1">
                <a:solidFill>
                  <a:srgbClr val="0070C0"/>
                </a:solidFill>
              </a:rPr>
              <a:t>ಹೊಂದಿದ್ದವು</a:t>
            </a:r>
            <a:r>
              <a:rPr lang="en-US" b="1" dirty="0">
                <a:solidFill>
                  <a:srgbClr val="0070C0"/>
                </a:solidFill>
              </a:rPr>
              <a:t>, </a:t>
            </a:r>
            <a:r>
              <a:rPr lang="en-US" b="1" dirty="0" err="1">
                <a:solidFill>
                  <a:srgbClr val="0070C0"/>
                </a:solidFill>
              </a:rPr>
              <a:t>ಅದು</a:t>
            </a:r>
            <a:r>
              <a:rPr lang="en-US" b="1" dirty="0">
                <a:solidFill>
                  <a:srgbClr val="0070C0"/>
                </a:solidFill>
              </a:rPr>
              <a:t> </a:t>
            </a:r>
            <a:r>
              <a:rPr lang="en-US" b="1" dirty="0" err="1">
                <a:solidFill>
                  <a:srgbClr val="0070C0"/>
                </a:solidFill>
              </a:rPr>
              <a:t>ಭಾರತದಲ್ಲಿ</a:t>
            </a:r>
            <a:r>
              <a:rPr lang="en-US" b="1" dirty="0">
                <a:solidFill>
                  <a:srgbClr val="0070C0"/>
                </a:solidFill>
              </a:rPr>
              <a:t> </a:t>
            </a:r>
            <a:r>
              <a:rPr lang="en-US" b="1" dirty="0" err="1">
                <a:solidFill>
                  <a:srgbClr val="0070C0"/>
                </a:solidFill>
              </a:rPr>
              <a:t>ಉತ್ತಮ</a:t>
            </a:r>
            <a:r>
              <a:rPr lang="en-US" b="1" dirty="0">
                <a:solidFill>
                  <a:srgbClr val="0070C0"/>
                </a:solidFill>
              </a:rPr>
              <a:t> </a:t>
            </a:r>
            <a:r>
              <a:rPr lang="en-US" b="1" dirty="0" err="1">
                <a:solidFill>
                  <a:srgbClr val="0070C0"/>
                </a:solidFill>
              </a:rPr>
              <a:t>ವ್ಯವಹಾರವನ್ನು</a:t>
            </a:r>
            <a:r>
              <a:rPr lang="en-US" b="1" dirty="0">
                <a:solidFill>
                  <a:srgbClr val="0070C0"/>
                </a:solidFill>
              </a:rPr>
              <a:t> </a:t>
            </a:r>
            <a:r>
              <a:rPr lang="en-US" b="1" dirty="0" err="1">
                <a:solidFill>
                  <a:srgbClr val="0070C0"/>
                </a:solidFill>
              </a:rPr>
              <a:t>ಮಾಡಿತು</a:t>
            </a:r>
            <a:r>
              <a:rPr lang="en-US" b="1" dirty="0">
                <a:solidFill>
                  <a:srgbClr val="0070C0"/>
                </a:solidFill>
              </a:rPr>
              <a:t>, </a:t>
            </a:r>
            <a:r>
              <a:rPr lang="en-US" b="1" dirty="0" err="1">
                <a:solidFill>
                  <a:srgbClr val="0070C0"/>
                </a:solidFill>
              </a:rPr>
              <a:t>ಅವುಗಳೆಂದರೆ</a:t>
            </a:r>
            <a:r>
              <a:rPr lang="en-US" b="1" dirty="0">
                <a:solidFill>
                  <a:srgbClr val="0070C0"/>
                </a:solidFill>
              </a:rPr>
              <a:t> </a:t>
            </a:r>
            <a:r>
              <a:rPr lang="en-US" b="1" dirty="0" err="1">
                <a:solidFill>
                  <a:srgbClr val="0070C0"/>
                </a:solidFill>
              </a:rPr>
              <a:t>ಆಲ್ಬರ್ಟ್</a:t>
            </a:r>
            <a:r>
              <a:rPr lang="en-US" b="1" dirty="0">
                <a:solidFill>
                  <a:srgbClr val="0070C0"/>
                </a:solidFill>
              </a:rPr>
              <a:t> </a:t>
            </a:r>
            <a:r>
              <a:rPr lang="en-US" b="1" dirty="0" err="1">
                <a:solidFill>
                  <a:srgbClr val="0070C0"/>
                </a:solidFill>
              </a:rPr>
              <a:t>ಲೈಫ್</a:t>
            </a:r>
            <a:r>
              <a:rPr lang="en-US" b="1" dirty="0">
                <a:solidFill>
                  <a:srgbClr val="0070C0"/>
                </a:solidFill>
              </a:rPr>
              <a:t> </a:t>
            </a:r>
            <a:r>
              <a:rPr lang="en-US" b="1" dirty="0" err="1">
                <a:solidFill>
                  <a:srgbClr val="0070C0"/>
                </a:solidFill>
              </a:rPr>
              <a:t>ಅಶ್ಯೂರೆನ್ಸ್</a:t>
            </a:r>
            <a:r>
              <a:rPr lang="en-US" b="1" dirty="0">
                <a:solidFill>
                  <a:srgbClr val="0070C0"/>
                </a:solidFill>
              </a:rPr>
              <a:t>, </a:t>
            </a:r>
            <a:r>
              <a:rPr lang="en-US" b="1" dirty="0" err="1">
                <a:solidFill>
                  <a:srgbClr val="0070C0"/>
                </a:solidFill>
              </a:rPr>
              <a:t>ರಾಯಲ್</a:t>
            </a:r>
            <a:r>
              <a:rPr lang="en-US" b="1" dirty="0">
                <a:solidFill>
                  <a:srgbClr val="0070C0"/>
                </a:solidFill>
              </a:rPr>
              <a:t> </a:t>
            </a:r>
            <a:r>
              <a:rPr lang="en-US" b="1" dirty="0" err="1">
                <a:solidFill>
                  <a:srgbClr val="0070C0"/>
                </a:solidFill>
              </a:rPr>
              <a:t>ಇನ್ಶುರೆನ್ಸ್</a:t>
            </a:r>
            <a:r>
              <a:rPr lang="en-US" b="1" dirty="0">
                <a:solidFill>
                  <a:srgbClr val="0070C0"/>
                </a:solidFill>
              </a:rPr>
              <a:t>, </a:t>
            </a:r>
            <a:r>
              <a:rPr lang="en-US" b="1" dirty="0" err="1">
                <a:solidFill>
                  <a:srgbClr val="0070C0"/>
                </a:solidFill>
              </a:rPr>
              <a:t>ಲಿವರ್‌ಪೂಲ್</a:t>
            </a:r>
            <a:r>
              <a:rPr lang="en-US" b="1" dirty="0">
                <a:solidFill>
                  <a:srgbClr val="0070C0"/>
                </a:solidFill>
              </a:rPr>
              <a:t> </a:t>
            </a:r>
            <a:r>
              <a:rPr lang="en-US" b="1" dirty="0" err="1">
                <a:solidFill>
                  <a:srgbClr val="0070C0"/>
                </a:solidFill>
              </a:rPr>
              <a:t>ಮತ್ತು</a:t>
            </a:r>
            <a:r>
              <a:rPr lang="en-US" b="1" dirty="0">
                <a:solidFill>
                  <a:srgbClr val="0070C0"/>
                </a:solidFill>
              </a:rPr>
              <a:t> </a:t>
            </a:r>
            <a:r>
              <a:rPr lang="en-US" b="1" dirty="0" err="1">
                <a:solidFill>
                  <a:srgbClr val="0070C0"/>
                </a:solidFill>
              </a:rPr>
              <a:t>ಲಂಡನ್</a:t>
            </a:r>
            <a:r>
              <a:rPr lang="en-US" b="1" dirty="0">
                <a:solidFill>
                  <a:srgbClr val="0070C0"/>
                </a:solidFill>
              </a:rPr>
              <a:t> </a:t>
            </a:r>
            <a:r>
              <a:rPr lang="en-US" b="1" dirty="0" err="1">
                <a:solidFill>
                  <a:srgbClr val="0070C0"/>
                </a:solidFill>
              </a:rPr>
              <a:t>ಗ್ಲೋಬ್</a:t>
            </a:r>
            <a:r>
              <a:rPr lang="en-US" b="1" dirty="0">
                <a:solidFill>
                  <a:srgbClr val="0070C0"/>
                </a:solidFill>
              </a:rPr>
              <a:t> </a:t>
            </a:r>
            <a:r>
              <a:rPr lang="en-US" b="1" dirty="0" err="1">
                <a:solidFill>
                  <a:srgbClr val="0070C0"/>
                </a:solidFill>
              </a:rPr>
              <a:t>ಇನ್ಶುರೆನ್ಸ್</a:t>
            </a:r>
            <a:r>
              <a:rPr lang="en-US" b="1" dirty="0">
                <a:solidFill>
                  <a:srgbClr val="0070C0"/>
                </a:solidFill>
              </a:rPr>
              <a:t> </a:t>
            </a:r>
            <a:r>
              <a:rPr lang="en-US" b="1" dirty="0" err="1">
                <a:solidFill>
                  <a:srgbClr val="0070C0"/>
                </a:solidFill>
              </a:rPr>
              <a:t>ಮತ್ತು</a:t>
            </a:r>
            <a:r>
              <a:rPr lang="en-US" b="1" dirty="0">
                <a:solidFill>
                  <a:srgbClr val="0070C0"/>
                </a:solidFill>
              </a:rPr>
              <a:t> </a:t>
            </a:r>
            <a:r>
              <a:rPr lang="en-US" b="1" dirty="0" err="1">
                <a:solidFill>
                  <a:srgbClr val="0070C0"/>
                </a:solidFill>
              </a:rPr>
              <a:t>ಭಾರತೀಯ</a:t>
            </a:r>
            <a:r>
              <a:rPr lang="en-US" b="1" dirty="0">
                <a:solidFill>
                  <a:srgbClr val="0070C0"/>
                </a:solidFill>
              </a:rPr>
              <a:t> </a:t>
            </a:r>
            <a:r>
              <a:rPr lang="en-US" b="1" dirty="0" err="1">
                <a:solidFill>
                  <a:srgbClr val="0070C0"/>
                </a:solidFill>
              </a:rPr>
              <a:t>ಕಚೇರಿಗಳು</a:t>
            </a:r>
            <a:r>
              <a:rPr lang="en-US" b="1" dirty="0">
                <a:solidFill>
                  <a:srgbClr val="0070C0"/>
                </a:solidFill>
              </a:rPr>
              <a:t> </a:t>
            </a:r>
            <a:r>
              <a:rPr lang="en-US" b="1" dirty="0" err="1">
                <a:solidFill>
                  <a:srgbClr val="0070C0"/>
                </a:solidFill>
              </a:rPr>
              <a:t>ವಿದೇಶಿ</a:t>
            </a:r>
            <a:r>
              <a:rPr lang="en-US" b="1" dirty="0">
                <a:solidFill>
                  <a:srgbClr val="0070C0"/>
                </a:solidFill>
              </a:rPr>
              <a:t> </a:t>
            </a:r>
            <a:r>
              <a:rPr lang="en-US" b="1" dirty="0" err="1">
                <a:solidFill>
                  <a:srgbClr val="0070C0"/>
                </a:solidFill>
              </a:rPr>
              <a:t>ಕಂಪನಿಗಳಿಂದ</a:t>
            </a:r>
            <a:r>
              <a:rPr lang="en-US" b="1" dirty="0">
                <a:solidFill>
                  <a:srgbClr val="0070C0"/>
                </a:solidFill>
              </a:rPr>
              <a:t> </a:t>
            </a:r>
            <a:r>
              <a:rPr lang="en-US" b="1" dirty="0" err="1">
                <a:solidFill>
                  <a:srgbClr val="0070C0"/>
                </a:solidFill>
              </a:rPr>
              <a:t>ತೀವ್ರ</a:t>
            </a:r>
            <a:r>
              <a:rPr lang="en-US" b="1" dirty="0">
                <a:solidFill>
                  <a:srgbClr val="0070C0"/>
                </a:solidFill>
              </a:rPr>
              <a:t> </a:t>
            </a:r>
            <a:r>
              <a:rPr lang="en-US" b="1" dirty="0" err="1">
                <a:solidFill>
                  <a:srgbClr val="0070C0"/>
                </a:solidFill>
              </a:rPr>
              <a:t>ಸ್ಪರ್ಧೆಗೆ</a:t>
            </a:r>
            <a:r>
              <a:rPr lang="en-US" b="1" dirty="0">
                <a:solidFill>
                  <a:srgbClr val="0070C0"/>
                </a:solidFill>
              </a:rPr>
              <a:t> </a:t>
            </a:r>
            <a:r>
              <a:rPr lang="en-US" b="1" dirty="0" err="1">
                <a:solidFill>
                  <a:srgbClr val="0070C0"/>
                </a:solidFill>
              </a:rPr>
              <a:t>ಮುಂದಾಗಿವೆ</a:t>
            </a:r>
            <a:r>
              <a:rPr lang="en-US" b="1" dirty="0">
                <a:solidFill>
                  <a:srgbClr val="0070C0"/>
                </a:solidFill>
              </a:rPr>
              <a:t>.</a:t>
            </a:r>
          </a:p>
          <a:p>
            <a:pPr algn="just"/>
            <a:endParaRPr lang="en-US" b="1" dirty="0">
              <a:solidFill>
                <a:srgbClr val="0070C0"/>
              </a:solidFill>
            </a:endParaRPr>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History / Development of Insurance</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algn="just">
              <a:buNone/>
            </a:pPr>
            <a:r>
              <a:rPr lang="en-US" sz="2800" dirty="0" smtClean="0">
                <a:solidFill>
                  <a:srgbClr val="FF0000"/>
                </a:solidFill>
              </a:rPr>
              <a:t>1</a:t>
            </a:r>
            <a:r>
              <a:rPr lang="en-US" dirty="0" smtClean="0">
                <a:solidFill>
                  <a:srgbClr val="FF0000"/>
                </a:solidFill>
              </a:rPr>
              <a:t>. </a:t>
            </a:r>
            <a:r>
              <a:rPr lang="en-US" sz="2400" b="1" dirty="0" smtClean="0">
                <a:solidFill>
                  <a:srgbClr val="FF0000"/>
                </a:solidFill>
              </a:rPr>
              <a:t>M</a:t>
            </a:r>
            <a:r>
              <a:rPr lang="en-US" sz="2800" b="1" dirty="0" smtClean="0">
                <a:solidFill>
                  <a:srgbClr val="FF0000"/>
                </a:solidFill>
              </a:rPr>
              <a:t>arine Insurance – Earliest form of Insurance</a:t>
            </a:r>
          </a:p>
          <a:p>
            <a:pPr algn="just"/>
            <a:r>
              <a:rPr lang="en-US" sz="2800" b="1" dirty="0" smtClean="0">
                <a:solidFill>
                  <a:srgbClr val="FF0000"/>
                </a:solidFill>
              </a:rPr>
              <a:t>12</a:t>
            </a:r>
            <a:r>
              <a:rPr lang="en-US" sz="2800" b="1" baseline="30000" dirty="0" smtClean="0">
                <a:solidFill>
                  <a:srgbClr val="FF0000"/>
                </a:solidFill>
              </a:rPr>
              <a:t>th</a:t>
            </a:r>
            <a:r>
              <a:rPr lang="en-US" sz="2800" b="1" dirty="0" smtClean="0">
                <a:solidFill>
                  <a:srgbClr val="FF0000"/>
                </a:solidFill>
              </a:rPr>
              <a:t> century in Italy, 14</a:t>
            </a:r>
            <a:r>
              <a:rPr lang="en-US" sz="2800" b="1" baseline="30000" dirty="0" smtClean="0">
                <a:solidFill>
                  <a:srgbClr val="FF0000"/>
                </a:solidFill>
              </a:rPr>
              <a:t>th</a:t>
            </a:r>
            <a:r>
              <a:rPr lang="en-US" sz="2800" b="1" dirty="0" smtClean="0">
                <a:solidFill>
                  <a:srgbClr val="FF0000"/>
                </a:solidFill>
              </a:rPr>
              <a:t> Century in London</a:t>
            </a:r>
          </a:p>
          <a:p>
            <a:pPr algn="just">
              <a:buNone/>
            </a:pPr>
            <a:r>
              <a:rPr lang="en-US" sz="2800" b="1" dirty="0" smtClean="0">
                <a:solidFill>
                  <a:srgbClr val="FF0000"/>
                </a:solidFill>
              </a:rPr>
              <a:t>    (</a:t>
            </a:r>
            <a:r>
              <a:rPr lang="en-US" sz="2800" b="1" dirty="0" err="1" smtClean="0">
                <a:solidFill>
                  <a:srgbClr val="FF0000"/>
                </a:solidFill>
              </a:rPr>
              <a:t>Lombards</a:t>
            </a:r>
            <a:r>
              <a:rPr lang="en-US" sz="2800" b="1" dirty="0" smtClean="0">
                <a:solidFill>
                  <a:srgbClr val="FF0000"/>
                </a:solidFill>
              </a:rPr>
              <a:t>) developed by Lloyds Association in 1774</a:t>
            </a:r>
            <a:r>
              <a:rPr lang="en-US" sz="2000" b="1" dirty="0" smtClean="0">
                <a:solidFill>
                  <a:srgbClr val="FF0000"/>
                </a:solidFill>
              </a:rPr>
              <a:t>.</a:t>
            </a:r>
            <a:endParaRPr lang="en-US" sz="2800" b="1" dirty="0" smtClean="0">
              <a:solidFill>
                <a:srgbClr val="FF0000"/>
              </a:solidFill>
            </a:endParaRPr>
          </a:p>
          <a:p>
            <a:pPr algn="just">
              <a:buFont typeface="Wingdings" pitchFamily="2" charset="2"/>
              <a:buChar char="§"/>
            </a:pPr>
            <a:r>
              <a:rPr lang="en-US" sz="2600" b="1" dirty="0" smtClean="0">
                <a:solidFill>
                  <a:srgbClr val="FF0000"/>
                </a:solidFill>
              </a:rPr>
              <a:t>Marine insurance act was passed</a:t>
            </a:r>
            <a:r>
              <a:rPr lang="en-US" sz="2200" b="1" dirty="0" smtClean="0">
                <a:solidFill>
                  <a:srgbClr val="FF0000"/>
                </a:solidFill>
              </a:rPr>
              <a:t> </a:t>
            </a:r>
            <a:r>
              <a:rPr lang="en-US" sz="2600" b="1" dirty="0" smtClean="0">
                <a:solidFill>
                  <a:srgbClr val="FF0000"/>
                </a:solidFill>
              </a:rPr>
              <a:t>in India in 1963</a:t>
            </a:r>
            <a:endParaRPr lang="en-US" sz="2200" b="1" dirty="0" smtClean="0">
              <a:solidFill>
                <a:srgbClr val="FF0000"/>
              </a:solidFill>
            </a:endParaRPr>
          </a:p>
          <a:p>
            <a:pPr algn="just">
              <a:buNone/>
            </a:pPr>
            <a:r>
              <a:rPr lang="en-US" sz="2800" b="1" dirty="0" smtClean="0">
                <a:solidFill>
                  <a:srgbClr val="0070C0"/>
                </a:solidFill>
              </a:rPr>
              <a:t>2. Fire Insurance – Originated in Germany in 1609. In England after great fire in 1666. In India 1850 with the establishment of Triton Insurance company.</a:t>
            </a:r>
          </a:p>
          <a:p>
            <a:pPr algn="just">
              <a:buNone/>
            </a:pPr>
            <a:r>
              <a:rPr lang="en-US" sz="2800" b="1" dirty="0" smtClean="0">
                <a:solidFill>
                  <a:schemeClr val="accent2">
                    <a:lumMod val="75000"/>
                  </a:schemeClr>
                </a:solidFill>
              </a:rPr>
              <a:t>3</a:t>
            </a:r>
            <a:r>
              <a:rPr lang="en-US" sz="2800" b="1" dirty="0" smtClean="0">
                <a:solidFill>
                  <a:srgbClr val="C00000"/>
                </a:solidFill>
              </a:rPr>
              <a:t>.</a:t>
            </a:r>
            <a:r>
              <a:rPr lang="en-US" sz="2800" b="1" dirty="0" smtClean="0">
                <a:solidFill>
                  <a:srgbClr val="0070C0"/>
                </a:solidFill>
              </a:rPr>
              <a:t> </a:t>
            </a:r>
            <a:r>
              <a:rPr lang="en-US" sz="2800" b="1" dirty="0" smtClean="0">
                <a:solidFill>
                  <a:schemeClr val="accent2">
                    <a:lumMod val="75000"/>
                  </a:schemeClr>
                </a:solidFill>
              </a:rPr>
              <a:t>Life Insurance – In England -1696 Century. In India in 1818 with the establishment of Oriental Life Insurance</a:t>
            </a:r>
          </a:p>
          <a:p>
            <a:pPr algn="just">
              <a:buNone/>
            </a:pPr>
            <a:r>
              <a:rPr lang="en-US" sz="2800" b="1" dirty="0" smtClean="0">
                <a:solidFill>
                  <a:srgbClr val="006600"/>
                </a:solidFill>
              </a:rPr>
              <a:t>4. Miscellaneous Insurance – After industrial revolution  other forms of insurance are - Accident, Theft, Crop, Cattle, Health, Aviation Insurance etc </a:t>
            </a:r>
            <a:endParaRPr lang="en-US" sz="2800" b="1" dirty="0">
              <a:solidFill>
                <a:srgbClr val="006600"/>
              </a:solidFill>
            </a:endParaRPr>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solidFill>
                  <a:srgbClr val="C00000"/>
                </a:solidFill>
              </a:rPr>
              <a:t>Importance of insurance</a:t>
            </a:r>
            <a:endParaRPr lang="en-US" b="1" dirty="0">
              <a:solidFill>
                <a:srgbClr val="C00000"/>
              </a:solidFill>
            </a:endParaRPr>
          </a:p>
        </p:txBody>
      </p:sp>
      <p:sp>
        <p:nvSpPr>
          <p:cNvPr id="3" name="Content Placeholder 2"/>
          <p:cNvSpPr>
            <a:spLocks noGrp="1"/>
          </p:cNvSpPr>
          <p:nvPr>
            <p:ph idx="1"/>
          </p:nvPr>
        </p:nvSpPr>
        <p:spPr>
          <a:xfrm>
            <a:off x="457200" y="838200"/>
            <a:ext cx="8229600" cy="5287963"/>
          </a:xfrm>
        </p:spPr>
        <p:txBody>
          <a:bodyPr>
            <a:normAutofit fontScale="85000" lnSpcReduction="10000"/>
          </a:bodyPr>
          <a:lstStyle/>
          <a:p>
            <a:pPr>
              <a:buNone/>
            </a:pPr>
            <a:r>
              <a:rPr lang="en-US" b="1" dirty="0" smtClean="0"/>
              <a:t>A) Importance of insurance to Individuals</a:t>
            </a:r>
            <a:endParaRPr lang="en-US" dirty="0" smtClean="0"/>
          </a:p>
          <a:p>
            <a:pPr marL="514350" indent="-514350">
              <a:buAutoNum type="arabicPeriod"/>
            </a:pPr>
            <a:r>
              <a:rPr lang="en-US" b="1" dirty="0" smtClean="0">
                <a:solidFill>
                  <a:srgbClr val="0070C0"/>
                </a:solidFill>
              </a:rPr>
              <a:t>Insurance provides security and safety</a:t>
            </a:r>
          </a:p>
          <a:p>
            <a:pPr marL="514350" indent="-514350">
              <a:buNone/>
            </a:pPr>
            <a:r>
              <a:rPr lang="en-US" i="1" dirty="0" smtClean="0">
                <a:solidFill>
                  <a:srgbClr val="0070C0"/>
                </a:solidFill>
              </a:rPr>
              <a:t>      </a:t>
            </a:r>
            <a:r>
              <a:rPr lang="en-US" b="1" i="1" dirty="0" err="1" smtClean="0"/>
              <a:t>ಸುರಕ್ಷತೆಯನ್ನು</a:t>
            </a:r>
            <a:r>
              <a:rPr lang="en-US" b="1" i="1" dirty="0" smtClean="0"/>
              <a:t> </a:t>
            </a:r>
            <a:r>
              <a:rPr lang="en-US" b="1" i="1" dirty="0" err="1" smtClean="0"/>
              <a:t>ಒದಗಿಸಿಸುತ್ತದೆ</a:t>
            </a:r>
            <a:r>
              <a:rPr lang="en-US" b="1" i="1" dirty="0" smtClean="0"/>
              <a:t> </a:t>
            </a:r>
            <a:endParaRPr lang="en-US" b="1" dirty="0" smtClean="0"/>
          </a:p>
          <a:p>
            <a:pPr marL="514350" indent="-514350">
              <a:buNone/>
            </a:pPr>
            <a:r>
              <a:rPr lang="en-US" b="1" dirty="0" smtClean="0"/>
              <a:t>2.   </a:t>
            </a:r>
            <a:r>
              <a:rPr lang="en-US" b="1" dirty="0" smtClean="0">
                <a:solidFill>
                  <a:srgbClr val="0070C0"/>
                </a:solidFill>
              </a:rPr>
              <a:t>Insurance affords peace of mind</a:t>
            </a:r>
          </a:p>
          <a:p>
            <a:pPr marL="514350" indent="-514350">
              <a:buNone/>
            </a:pPr>
            <a:r>
              <a:rPr lang="en-US" dirty="0" smtClean="0">
                <a:solidFill>
                  <a:srgbClr val="0070C0"/>
                </a:solidFill>
              </a:rPr>
              <a:t>  </a:t>
            </a:r>
            <a:r>
              <a:rPr lang="en-US" dirty="0" smtClean="0"/>
              <a:t>   </a:t>
            </a:r>
            <a:r>
              <a:rPr lang="en-US" b="1" dirty="0" smtClean="0"/>
              <a:t> </a:t>
            </a:r>
            <a:r>
              <a:rPr lang="kn-IN" b="1" dirty="0" smtClean="0"/>
              <a:t>ವೃದ್ಧಾಪ್ಯದಲ್ಲಿ ಆದಾಯ ಸುರಕ್ಷತೆಯನ್ನು ಒದಗಿಸುತ್ತ</a:t>
            </a:r>
            <a:endParaRPr lang="en-US" b="1" dirty="0" smtClean="0"/>
          </a:p>
          <a:p>
            <a:pPr marL="514350" indent="-514350">
              <a:buNone/>
            </a:pPr>
            <a:r>
              <a:rPr lang="en-US" b="1" dirty="0" smtClean="0"/>
              <a:t>3. </a:t>
            </a:r>
            <a:r>
              <a:rPr lang="en-US" b="1" dirty="0" smtClean="0">
                <a:solidFill>
                  <a:srgbClr val="0070C0"/>
                </a:solidFill>
              </a:rPr>
              <a:t> Life Insurance encourages saving</a:t>
            </a:r>
          </a:p>
          <a:p>
            <a:pPr marL="514350" indent="-514350">
              <a:buNone/>
            </a:pPr>
            <a:r>
              <a:rPr lang="en-US" i="1" dirty="0" smtClean="0">
                <a:solidFill>
                  <a:srgbClr val="0070C0"/>
                </a:solidFill>
              </a:rPr>
              <a:t>  </a:t>
            </a:r>
            <a:r>
              <a:rPr lang="en-US" i="1" dirty="0" smtClean="0"/>
              <a:t>   </a:t>
            </a:r>
            <a:r>
              <a:rPr lang="en-US" b="1" i="1" dirty="0" err="1" smtClean="0"/>
              <a:t>ಜೀವ</a:t>
            </a:r>
            <a:r>
              <a:rPr lang="en-US" b="1" i="1" dirty="0" smtClean="0"/>
              <a:t> </a:t>
            </a:r>
            <a:r>
              <a:rPr lang="en-US" b="1" i="1" dirty="0" err="1" smtClean="0"/>
              <a:t>ವಿಮೆ</a:t>
            </a:r>
            <a:r>
              <a:rPr lang="en-US" b="1" i="1" dirty="0" smtClean="0"/>
              <a:t> </a:t>
            </a:r>
            <a:r>
              <a:rPr lang="en-US" b="1" i="1" dirty="0" err="1" smtClean="0"/>
              <a:t>ಉಳಿತಾಯವನ್ನು</a:t>
            </a:r>
            <a:r>
              <a:rPr lang="en-US" b="1" i="1" dirty="0" smtClean="0"/>
              <a:t> </a:t>
            </a:r>
            <a:r>
              <a:rPr lang="en-US" b="1" i="1" dirty="0" err="1" smtClean="0"/>
              <a:t>ಉತ್ತೇಜಿಸುತ್ತದೆ</a:t>
            </a:r>
            <a:r>
              <a:rPr lang="en-US" b="1" i="1" dirty="0" smtClean="0"/>
              <a:t> </a:t>
            </a:r>
          </a:p>
          <a:p>
            <a:pPr marL="457200" indent="-457200">
              <a:buNone/>
            </a:pPr>
            <a:r>
              <a:rPr lang="en-US" b="1" dirty="0" smtClean="0">
                <a:solidFill>
                  <a:srgbClr val="0070C0"/>
                </a:solidFill>
              </a:rPr>
              <a:t>4</a:t>
            </a:r>
            <a:r>
              <a:rPr lang="en-US" b="1" dirty="0" smtClean="0"/>
              <a:t>.  </a:t>
            </a:r>
            <a:r>
              <a:rPr lang="en-US" b="1" dirty="0" smtClean="0">
                <a:solidFill>
                  <a:srgbClr val="0070C0"/>
                </a:solidFill>
              </a:rPr>
              <a:t>Insurance eliminates dependency –</a:t>
            </a:r>
            <a:endParaRPr lang="en-US" dirty="0" smtClean="0">
              <a:solidFill>
                <a:srgbClr val="0070C0"/>
              </a:solidFill>
            </a:endParaRPr>
          </a:p>
          <a:p>
            <a:pPr marL="514350" indent="-514350">
              <a:buNone/>
            </a:pPr>
            <a:r>
              <a:rPr lang="en-US" dirty="0" smtClean="0"/>
              <a:t>      </a:t>
            </a:r>
            <a:r>
              <a:rPr lang="kn-IN" dirty="0" smtClean="0"/>
              <a:t>ಅಕಾಲಿಕ ನಿಧನದ ಸಂದರ್ಭದಲ್ಲಿ, ಕುಟುಂಬವನ್ನು ಪೋಷಿಸುವ ಹೊರೆಯಿಂದ ವಿಮೆಯು ಸರ್ಕಾರವನ್ನು ನಿವಾರಿಸುತ್ತದೆ.</a:t>
            </a:r>
            <a:r>
              <a:rPr lang="en-US" dirty="0" smtClean="0"/>
              <a:t> </a:t>
            </a:r>
            <a:endParaRPr lang="en-US" b="1" dirty="0" smtClean="0"/>
          </a:p>
          <a:p>
            <a:pPr marL="514350" indent="-514350">
              <a:buNone/>
            </a:pPr>
            <a:r>
              <a:rPr lang="en-US" b="1" dirty="0" smtClean="0">
                <a:solidFill>
                  <a:srgbClr val="0070C0"/>
                </a:solidFill>
              </a:rPr>
              <a:t>5.  Life Insurance provides profitable investment-</a:t>
            </a:r>
            <a:r>
              <a:rPr lang="en-US" b="1" dirty="0" smtClean="0"/>
              <a:t> </a:t>
            </a:r>
            <a:r>
              <a:rPr lang="en-US" b="1" dirty="0" err="1" smtClean="0"/>
              <a:t>ಹೂಡಿಕೆ</a:t>
            </a:r>
            <a:r>
              <a:rPr lang="en-US" b="1" dirty="0" smtClean="0"/>
              <a:t> </a:t>
            </a:r>
            <a:r>
              <a:rPr lang="en-US" b="1" dirty="0" err="1" smtClean="0"/>
              <a:t>ಸಾಧನವಾಗಿದೆ</a:t>
            </a:r>
            <a:endParaRPr lang="en-US" b="1" dirty="0" smtClean="0"/>
          </a:p>
          <a:p>
            <a:pPr marL="514350" indent="-514350">
              <a:buAutoNum type="arabicPeriod"/>
            </a:pPr>
            <a:endParaRPr lang="en-US" dirty="0"/>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Importance of insurance</a:t>
            </a:r>
            <a:br>
              <a:rPr lang="en-US" b="1" dirty="0" smtClean="0">
                <a:solidFill>
                  <a:srgbClr val="C00000"/>
                </a:solidFill>
              </a:rPr>
            </a:br>
            <a:r>
              <a:rPr lang="en-US" b="1" dirty="0" smtClean="0">
                <a:solidFill>
                  <a:srgbClr val="C00000"/>
                </a:solidFill>
              </a:rPr>
              <a:t/>
            </a:r>
            <a:br>
              <a:rPr lang="en-US" b="1" dirty="0" smtClean="0">
                <a:solidFill>
                  <a:srgbClr val="C00000"/>
                </a:solidFill>
              </a:rPr>
            </a:br>
            <a:endParaRPr lang="en-US" dirty="0"/>
          </a:p>
        </p:txBody>
      </p:sp>
      <p:sp>
        <p:nvSpPr>
          <p:cNvPr id="3" name="Content Placeholder 2"/>
          <p:cNvSpPr>
            <a:spLocks noGrp="1"/>
          </p:cNvSpPr>
          <p:nvPr>
            <p:ph idx="1"/>
          </p:nvPr>
        </p:nvSpPr>
        <p:spPr>
          <a:xfrm>
            <a:off x="457200" y="762000"/>
            <a:ext cx="8229600" cy="5410200"/>
          </a:xfrm>
        </p:spPr>
        <p:txBody>
          <a:bodyPr>
            <a:normAutofit fontScale="85000" lnSpcReduction="20000"/>
          </a:bodyPr>
          <a:lstStyle/>
          <a:p>
            <a:pPr marL="514350" indent="-514350">
              <a:buAutoNum type="arabicPeriod" startAt="5"/>
            </a:pPr>
            <a:r>
              <a:rPr lang="en-US" b="1" dirty="0" smtClean="0">
                <a:solidFill>
                  <a:srgbClr val="0070C0"/>
                </a:solidFill>
              </a:rPr>
              <a:t>Mortgage property to fulfill financial ne</a:t>
            </a:r>
            <a:r>
              <a:rPr lang="en-US" dirty="0" smtClean="0">
                <a:solidFill>
                  <a:srgbClr val="0070C0"/>
                </a:solidFill>
              </a:rPr>
              <a:t>eds</a:t>
            </a:r>
            <a:r>
              <a:rPr lang="en-US" dirty="0" smtClean="0"/>
              <a:t> - </a:t>
            </a:r>
            <a:r>
              <a:rPr lang="kn-IN" dirty="0" smtClean="0"/>
              <a:t>ವಿಮಾ ಪಾಲಿಸಿಯನ್ನು ಅಡಮಾನ ಇಡಬಹುದು</a:t>
            </a:r>
            <a:r>
              <a:rPr lang="en-US" dirty="0" smtClean="0"/>
              <a:t>.</a:t>
            </a:r>
            <a:r>
              <a:rPr lang="kn-IN" dirty="0" smtClean="0"/>
              <a:t> ಹಣಕಾಸಿನ ಅವಶ್ಯಕತೆಗಳ ಸಂದರ್ಭದಲ್ಲಿ ಹಣವನ್ನು ಸಂಗ್ರಹಿಸಬಹುದು.</a:t>
            </a:r>
            <a:endParaRPr lang="en-US" dirty="0" smtClean="0"/>
          </a:p>
          <a:p>
            <a:pPr marL="514350" indent="-514350">
              <a:buAutoNum type="arabicPeriod" startAt="5"/>
            </a:pPr>
            <a:r>
              <a:rPr lang="en-US" b="1" dirty="0" smtClean="0">
                <a:solidFill>
                  <a:srgbClr val="0070C0"/>
                </a:solidFill>
              </a:rPr>
              <a:t>Insurance protects mortgaged property - </a:t>
            </a:r>
            <a:r>
              <a:rPr lang="en-US" dirty="0" err="1" smtClean="0"/>
              <a:t>ಸುರಕ್ಷತಾ</a:t>
            </a:r>
            <a:r>
              <a:rPr lang="en-US" dirty="0" smtClean="0"/>
              <a:t> </a:t>
            </a:r>
            <a:r>
              <a:rPr lang="en-US" dirty="0" err="1" smtClean="0"/>
              <a:t>ಸಾಧನ</a:t>
            </a:r>
            <a:endParaRPr lang="kn-IN" dirty="0" smtClean="0"/>
          </a:p>
          <a:p>
            <a:pPr marL="457200" indent="-457200">
              <a:buNone/>
            </a:pPr>
            <a:r>
              <a:rPr lang="en-US" sz="3600" dirty="0" smtClean="0"/>
              <a:t>7. </a:t>
            </a:r>
            <a:r>
              <a:rPr lang="en-US" sz="3600" dirty="0" smtClean="0">
                <a:solidFill>
                  <a:srgbClr val="0070C0"/>
                </a:solidFill>
              </a:rPr>
              <a:t>Pension Plan/Old aged needs </a:t>
            </a:r>
            <a:r>
              <a:rPr lang="en-US" sz="3600" dirty="0" smtClean="0"/>
              <a:t>- </a:t>
            </a:r>
            <a:r>
              <a:rPr lang="kn-IN" sz="3600" dirty="0" smtClean="0"/>
              <a:t>ವಿಮಾ ಪಾಲಿಸಿಗಳು, ವಿಶೇಷವಾಗಿ ಪಿಂಚಣಿ ಯೋಜನೆಗಳು ವೃದ್ಧಾಪ್ಯದಲ್ಲಿ ಆದಾಯ ಸುರಕ್ಷತೆಯನ್ನು ಒದಗಿಸುತ್ತ</a:t>
            </a:r>
            <a:endParaRPr lang="en-US" sz="3600" dirty="0" smtClean="0"/>
          </a:p>
          <a:p>
            <a:pPr fontAlgn="base">
              <a:buNone/>
            </a:pPr>
            <a:r>
              <a:rPr lang="en-US" sz="3600" dirty="0" smtClean="0"/>
              <a:t>8.</a:t>
            </a:r>
            <a:r>
              <a:rPr lang="en-US" sz="3600" dirty="0" smtClean="0">
                <a:solidFill>
                  <a:srgbClr val="0070C0"/>
                </a:solidFill>
              </a:rPr>
              <a:t> Tax benefit - </a:t>
            </a:r>
            <a:r>
              <a:rPr lang="kn-IN" sz="3600" dirty="0" smtClean="0"/>
              <a:t>ವಿಮಾದಾರನು ಪಾವತಿಸಿದ ಪ್ರೀಮಿಯಂ </a:t>
            </a:r>
            <a:r>
              <a:rPr lang="en-US" sz="3600" dirty="0" smtClean="0"/>
              <a:t>  </a:t>
            </a:r>
            <a:r>
              <a:rPr lang="kn-IN" sz="3600" dirty="0" smtClean="0"/>
              <a:t>ಮೊತ್ತಕ್ಕೆ ತೆರಿಗೆ ಪ್ರಯೋಜನಗಳನ್ನು ಪಡೆಯುತ್ತಾನೆ.</a:t>
            </a:r>
          </a:p>
          <a:p>
            <a:pPr marL="398463" indent="-398463">
              <a:buNone/>
            </a:pPr>
            <a:r>
              <a:rPr lang="en-US" sz="3600" dirty="0" smtClean="0"/>
              <a:t>9. </a:t>
            </a:r>
            <a:r>
              <a:rPr lang="en-US" sz="3600" dirty="0" smtClean="0">
                <a:solidFill>
                  <a:srgbClr val="0070C0"/>
                </a:solidFill>
              </a:rPr>
              <a:t>Employment opportunities- </a:t>
            </a:r>
            <a:r>
              <a:rPr lang="kn-IN" sz="3600" dirty="0" smtClean="0"/>
              <a:t>ಇದು </a:t>
            </a:r>
            <a:r>
              <a:rPr lang="en-US" sz="3600" dirty="0" smtClean="0"/>
              <a:t> </a:t>
            </a:r>
            <a:r>
              <a:rPr lang="kn-IN" sz="3600" dirty="0" smtClean="0"/>
              <a:t>ಉದ್ಯೋಗಾವಕಾಶಗಳನ್ನು ಒದಗಿಸುತ್ತದೆ</a:t>
            </a:r>
            <a:br>
              <a:rPr lang="kn-IN" sz="3600" dirty="0" smtClean="0"/>
            </a:br>
            <a:endParaRPr lang="en-US" sz="3600" b="1" dirty="0" smtClean="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rmAutofit fontScale="90000"/>
          </a:bodyPr>
          <a:lstStyle/>
          <a:p>
            <a:r>
              <a:rPr lang="en-US" b="1" dirty="0" smtClean="0">
                <a:solidFill>
                  <a:srgbClr val="006600"/>
                </a:solidFill>
              </a:rPr>
              <a:t/>
            </a:r>
            <a:br>
              <a:rPr lang="en-US" b="1" dirty="0" smtClean="0">
                <a:solidFill>
                  <a:srgbClr val="006600"/>
                </a:solidFill>
              </a:rPr>
            </a:br>
            <a:r>
              <a:rPr lang="en-US" b="1" dirty="0" smtClean="0">
                <a:solidFill>
                  <a:srgbClr val="006600"/>
                </a:solidFill>
              </a:rPr>
              <a:t>Unit – I</a:t>
            </a:r>
            <a:r>
              <a:rPr lang="en-US" sz="3200" b="1" dirty="0" smtClean="0">
                <a:solidFill>
                  <a:srgbClr val="006600"/>
                </a:solidFill>
              </a:rPr>
              <a:t> </a:t>
            </a:r>
            <a:r>
              <a:rPr lang="en-US" sz="4800" b="1" dirty="0" smtClean="0">
                <a:solidFill>
                  <a:srgbClr val="006600"/>
                </a:solidFill>
              </a:rPr>
              <a:t>: I</a:t>
            </a:r>
            <a:r>
              <a:rPr lang="en-US" b="1" dirty="0" smtClean="0">
                <a:solidFill>
                  <a:srgbClr val="006600"/>
                </a:solidFill>
              </a:rPr>
              <a:t>ntroduction</a:t>
            </a:r>
            <a:r>
              <a:rPr lang="en-US" sz="1800" b="1" dirty="0" smtClean="0">
                <a:solidFill>
                  <a:srgbClr val="006600"/>
                </a:solidFill>
              </a:rPr>
              <a:t/>
            </a:r>
            <a:br>
              <a:rPr lang="en-US" sz="1800" b="1" dirty="0" smtClean="0">
                <a:solidFill>
                  <a:srgbClr val="006600"/>
                </a:solidFill>
              </a:rPr>
            </a:br>
            <a:endParaRPr lang="en-US" dirty="0"/>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pPr>
              <a:buFont typeface="Wingdings" pitchFamily="2" charset="2"/>
              <a:buChar char="§"/>
            </a:pPr>
            <a:r>
              <a:rPr lang="en-US" sz="3400" b="1" dirty="0" smtClean="0">
                <a:solidFill>
                  <a:srgbClr val="0070C0"/>
                </a:solidFill>
              </a:rPr>
              <a:t>Definition &amp; nature of insurance -  </a:t>
            </a:r>
            <a:r>
              <a:rPr lang="en-US" sz="3400" b="1" dirty="0" err="1" smtClean="0">
                <a:solidFill>
                  <a:schemeClr val="accent2">
                    <a:lumMod val="75000"/>
                  </a:schemeClr>
                </a:solidFill>
              </a:rPr>
              <a:t>ವಿಮೆ</a:t>
            </a:r>
            <a:endParaRPr lang="en-US" sz="3400" b="1" dirty="0" smtClean="0">
              <a:solidFill>
                <a:schemeClr val="accent2">
                  <a:lumMod val="75000"/>
                </a:schemeClr>
              </a:solidFill>
            </a:endParaRPr>
          </a:p>
          <a:p>
            <a:pPr>
              <a:buFont typeface="Wingdings" pitchFamily="2" charset="2"/>
              <a:buChar char="§"/>
            </a:pPr>
            <a:r>
              <a:rPr lang="en-US" sz="3400" b="1" dirty="0" smtClean="0">
                <a:solidFill>
                  <a:srgbClr val="0070C0"/>
                </a:solidFill>
              </a:rPr>
              <a:t>Origin of insurance -</a:t>
            </a:r>
            <a:r>
              <a:rPr lang="en-US" sz="3400" dirty="0" smtClean="0">
                <a:solidFill>
                  <a:srgbClr val="C00000"/>
                </a:solidFill>
              </a:rPr>
              <a:t> </a:t>
            </a:r>
            <a:r>
              <a:rPr lang="en-US" sz="3400" b="1" dirty="0" err="1" smtClean="0">
                <a:solidFill>
                  <a:srgbClr val="C00000"/>
                </a:solidFill>
              </a:rPr>
              <a:t>ಭಾರತದಲ್ಲಿ</a:t>
            </a:r>
            <a:r>
              <a:rPr lang="en-US" sz="3400" b="1" dirty="0" smtClean="0">
                <a:solidFill>
                  <a:srgbClr val="C00000"/>
                </a:solidFill>
              </a:rPr>
              <a:t>, </a:t>
            </a:r>
            <a:r>
              <a:rPr lang="en-US" sz="3400" b="1" dirty="0" err="1" smtClean="0">
                <a:solidFill>
                  <a:srgbClr val="C00000"/>
                </a:solidFill>
              </a:rPr>
              <a:t>ವಿಮೆಯು</a:t>
            </a:r>
            <a:r>
              <a:rPr lang="en-US" sz="3400" b="1" dirty="0" smtClean="0">
                <a:solidFill>
                  <a:srgbClr val="C00000"/>
                </a:solidFill>
              </a:rPr>
              <a:t> </a:t>
            </a:r>
            <a:r>
              <a:rPr lang="en-US" sz="3400" b="1" dirty="0" err="1" smtClean="0">
                <a:solidFill>
                  <a:srgbClr val="C00000"/>
                </a:solidFill>
              </a:rPr>
              <a:t>ಇತಿಹಾಸ</a:t>
            </a:r>
            <a:endParaRPr lang="en-US" sz="3400" b="1" dirty="0" smtClean="0">
              <a:solidFill>
                <a:srgbClr val="C00000"/>
              </a:solidFill>
            </a:endParaRPr>
          </a:p>
          <a:p>
            <a:pPr>
              <a:buFont typeface="Wingdings" pitchFamily="2" charset="2"/>
              <a:buChar char="§"/>
            </a:pPr>
            <a:r>
              <a:rPr lang="en-US" sz="3400" b="1" dirty="0" smtClean="0">
                <a:solidFill>
                  <a:srgbClr val="0070C0"/>
                </a:solidFill>
              </a:rPr>
              <a:t>Role &amp; importance of insurance </a:t>
            </a:r>
            <a:r>
              <a:rPr lang="en-US" sz="3400" b="1" dirty="0" smtClean="0">
                <a:solidFill>
                  <a:srgbClr val="C00000"/>
                </a:solidFill>
              </a:rPr>
              <a:t>- </a:t>
            </a:r>
            <a:r>
              <a:rPr lang="en-US" sz="3400" b="1" dirty="0" err="1" smtClean="0">
                <a:solidFill>
                  <a:srgbClr val="C00000"/>
                </a:solidFill>
              </a:rPr>
              <a:t>ವಿಮೆಯ</a:t>
            </a:r>
            <a:r>
              <a:rPr lang="en-US" sz="3400" b="1" dirty="0" smtClean="0">
                <a:solidFill>
                  <a:srgbClr val="C00000"/>
                </a:solidFill>
              </a:rPr>
              <a:t> </a:t>
            </a:r>
            <a:r>
              <a:rPr lang="en-US" sz="3400" b="1" dirty="0" err="1" smtClean="0">
                <a:solidFill>
                  <a:srgbClr val="C00000"/>
                </a:solidFill>
              </a:rPr>
              <a:t>ಪಾತ್ರ</a:t>
            </a:r>
            <a:r>
              <a:rPr lang="en-US" sz="3400" b="1" dirty="0" smtClean="0">
                <a:solidFill>
                  <a:srgbClr val="C00000"/>
                </a:solidFill>
              </a:rPr>
              <a:t> </a:t>
            </a:r>
            <a:r>
              <a:rPr lang="en-US" sz="3400" b="1" dirty="0" err="1" smtClean="0">
                <a:solidFill>
                  <a:srgbClr val="C00000"/>
                </a:solidFill>
              </a:rPr>
              <a:t>ಮತ್ತು</a:t>
            </a:r>
            <a:r>
              <a:rPr lang="en-US" sz="3400" b="1" dirty="0" smtClean="0">
                <a:solidFill>
                  <a:srgbClr val="C00000"/>
                </a:solidFill>
              </a:rPr>
              <a:t> </a:t>
            </a:r>
            <a:r>
              <a:rPr lang="en-US" sz="3400" b="1" dirty="0" err="1" smtClean="0">
                <a:solidFill>
                  <a:srgbClr val="C00000"/>
                </a:solidFill>
              </a:rPr>
              <a:t>ಪ್ರಾಮುಖ್ಯತೆ</a:t>
            </a:r>
            <a:endParaRPr lang="en-US" sz="3400" b="1" dirty="0" smtClean="0">
              <a:solidFill>
                <a:srgbClr val="C00000"/>
              </a:solidFill>
            </a:endParaRPr>
          </a:p>
          <a:p>
            <a:pPr>
              <a:buFont typeface="Wingdings" pitchFamily="2" charset="2"/>
              <a:buChar char="§"/>
            </a:pPr>
            <a:r>
              <a:rPr lang="en-US" sz="3400" b="1" dirty="0" smtClean="0">
                <a:solidFill>
                  <a:srgbClr val="0070C0"/>
                </a:solidFill>
              </a:rPr>
              <a:t>Insurance Contracts -</a:t>
            </a:r>
            <a:r>
              <a:rPr lang="kn-IN" sz="3400" dirty="0" smtClean="0"/>
              <a:t> </a:t>
            </a:r>
            <a:r>
              <a:rPr lang="kn-IN" sz="3400" b="1" dirty="0" smtClean="0">
                <a:solidFill>
                  <a:srgbClr val="C00000"/>
                </a:solidFill>
              </a:rPr>
              <a:t>ವಿಮಾ ಒಪ್ಪಂದ</a:t>
            </a:r>
            <a:endParaRPr lang="en-US" sz="3400" b="1" dirty="0" smtClean="0">
              <a:solidFill>
                <a:srgbClr val="0070C0"/>
              </a:solidFill>
            </a:endParaRPr>
          </a:p>
          <a:p>
            <a:pPr>
              <a:buFont typeface="Wingdings" pitchFamily="2" charset="2"/>
              <a:buChar char="§"/>
            </a:pPr>
            <a:r>
              <a:rPr lang="en-US" sz="3400" b="1" dirty="0" smtClean="0">
                <a:solidFill>
                  <a:srgbClr val="0070C0"/>
                </a:solidFill>
              </a:rPr>
              <a:t>Fundamentals of insurance - </a:t>
            </a:r>
            <a:r>
              <a:rPr lang="en-US" sz="3400" b="1" dirty="0" err="1" smtClean="0">
                <a:solidFill>
                  <a:srgbClr val="C00000"/>
                </a:solidFill>
              </a:rPr>
              <a:t>ವಿಮೆಯ</a:t>
            </a:r>
            <a:r>
              <a:rPr lang="en-US" sz="3400" b="1" dirty="0" smtClean="0">
                <a:solidFill>
                  <a:srgbClr val="C00000"/>
                </a:solidFill>
              </a:rPr>
              <a:t> </a:t>
            </a:r>
            <a:r>
              <a:rPr lang="en-US" sz="3400" b="1" dirty="0" err="1" smtClean="0">
                <a:solidFill>
                  <a:srgbClr val="C00000"/>
                </a:solidFill>
              </a:rPr>
              <a:t>ಮೂಲ</a:t>
            </a:r>
            <a:r>
              <a:rPr lang="en-US" sz="3400" b="1" dirty="0" smtClean="0">
                <a:solidFill>
                  <a:srgbClr val="C00000"/>
                </a:solidFill>
              </a:rPr>
              <a:t> </a:t>
            </a:r>
            <a:r>
              <a:rPr lang="en-US" sz="3400" b="1" dirty="0" err="1" smtClean="0">
                <a:solidFill>
                  <a:srgbClr val="C00000"/>
                </a:solidFill>
              </a:rPr>
              <a:t>ತತ್ವ</a:t>
            </a:r>
            <a:endParaRPr lang="en-US" sz="3400" b="1" dirty="0" smtClean="0">
              <a:solidFill>
                <a:srgbClr val="C00000"/>
              </a:solidFill>
            </a:endParaRPr>
          </a:p>
          <a:p>
            <a:pPr>
              <a:buFont typeface="Wingdings" pitchFamily="2" charset="2"/>
              <a:buChar char="§"/>
            </a:pPr>
            <a:r>
              <a:rPr lang="en-US" sz="3400" b="1" dirty="0" smtClean="0">
                <a:solidFill>
                  <a:srgbClr val="0070C0"/>
                </a:solidFill>
              </a:rPr>
              <a:t>Types &amp; Principles of General insurance - </a:t>
            </a:r>
            <a:r>
              <a:rPr lang="kn-IN" sz="3400" b="1" dirty="0" smtClean="0">
                <a:solidFill>
                  <a:srgbClr val="C00000"/>
                </a:solidFill>
              </a:rPr>
              <a:t>ಸಾಮಾನ್ಯ ವಿಮೆಯ ವಿಧಗಳು</a:t>
            </a:r>
          </a:p>
          <a:p>
            <a:pPr>
              <a:buFont typeface="Wingdings" pitchFamily="2" charset="2"/>
              <a:buChar char="§"/>
            </a:pPr>
            <a:r>
              <a:rPr lang="en-US" sz="3400" b="1" dirty="0" smtClean="0">
                <a:solidFill>
                  <a:srgbClr val="0070C0"/>
                </a:solidFill>
              </a:rPr>
              <a:t>General Insurance Act in India -</a:t>
            </a:r>
            <a:r>
              <a:rPr lang="en-US" sz="3400" dirty="0" smtClean="0">
                <a:solidFill>
                  <a:srgbClr val="C00000"/>
                </a:solidFill>
              </a:rPr>
              <a:t> </a:t>
            </a:r>
            <a:r>
              <a:rPr lang="en-US" sz="3400" b="1" dirty="0" err="1" smtClean="0">
                <a:solidFill>
                  <a:srgbClr val="C00000"/>
                </a:solidFill>
              </a:rPr>
              <a:t>ಭಾರತದಲ್ಲಿ</a:t>
            </a:r>
            <a:r>
              <a:rPr lang="en-US" sz="3400" b="1" dirty="0" smtClean="0">
                <a:solidFill>
                  <a:srgbClr val="C00000"/>
                </a:solidFill>
              </a:rPr>
              <a:t> </a:t>
            </a:r>
            <a:r>
              <a:rPr lang="en-US" sz="3400" b="1" dirty="0" err="1" smtClean="0">
                <a:solidFill>
                  <a:srgbClr val="C00000"/>
                </a:solidFill>
              </a:rPr>
              <a:t>ಸಾಮಾನ್ಯ</a:t>
            </a:r>
            <a:r>
              <a:rPr lang="en-US" sz="3400" b="1" dirty="0" smtClean="0">
                <a:solidFill>
                  <a:srgbClr val="C00000"/>
                </a:solidFill>
              </a:rPr>
              <a:t> </a:t>
            </a:r>
            <a:r>
              <a:rPr lang="en-US" sz="3400" b="1" dirty="0" err="1" smtClean="0">
                <a:solidFill>
                  <a:srgbClr val="C00000"/>
                </a:solidFill>
              </a:rPr>
              <a:t>ವಿಮೆ</a:t>
            </a:r>
            <a:endParaRPr lang="en-US" sz="3400" b="1" dirty="0" smtClean="0">
              <a:solidFill>
                <a:srgbClr val="C00000"/>
              </a:solidFill>
            </a:endParaRPr>
          </a:p>
          <a:p>
            <a:pPr>
              <a:buFont typeface="Wingdings" pitchFamily="2" charset="2"/>
              <a:buChar char="§"/>
            </a:pPr>
            <a:r>
              <a:rPr lang="en-US" sz="3400" b="1" dirty="0" smtClean="0">
                <a:solidFill>
                  <a:srgbClr val="0070C0"/>
                </a:solidFill>
              </a:rPr>
              <a:t>Regulations – IRDA - </a:t>
            </a:r>
            <a:r>
              <a:rPr lang="kn-IN" sz="3400" b="1" dirty="0" smtClean="0">
                <a:solidFill>
                  <a:srgbClr val="C00000"/>
                </a:solidFill>
              </a:rPr>
              <a:t>ವಿಮಾ ನಿಯಂತ್ರಣ ಮತ್ತು ಅಭಿವೃದ್ಧಿ ಪ್ರಾಧಿಕಾರ</a:t>
            </a:r>
            <a:endParaRPr lang="en-US" sz="3400" b="1" dirty="0" smtClean="0">
              <a:solidFill>
                <a:srgbClr val="0070C0"/>
              </a:solidFill>
            </a:endParaRPr>
          </a:p>
          <a:p>
            <a:pPr>
              <a:buFont typeface="Wingdings" pitchFamily="2" charset="2"/>
              <a:buChar char="§"/>
            </a:pPr>
            <a:r>
              <a:rPr lang="en-US" sz="3400" b="1" dirty="0" smtClean="0">
                <a:solidFill>
                  <a:srgbClr val="0070C0"/>
                </a:solidFill>
              </a:rPr>
              <a:t>Role of private insurance business - </a:t>
            </a:r>
            <a:r>
              <a:rPr lang="kn-IN" sz="3400" b="1" dirty="0" smtClean="0">
                <a:solidFill>
                  <a:srgbClr val="C00000"/>
                </a:solidFill>
              </a:rPr>
              <a:t>ಖಾಸಗಿ ವಿಮೆಯ ಪಾತ್ರ</a:t>
            </a:r>
          </a:p>
          <a:p>
            <a:pPr>
              <a:buFont typeface="Wingdings" pitchFamily="2" charset="2"/>
              <a:buChar char="§"/>
            </a:pPr>
            <a:r>
              <a:rPr lang="en-US" sz="3400" b="1" dirty="0" smtClean="0">
                <a:solidFill>
                  <a:srgbClr val="0070C0"/>
                </a:solidFill>
              </a:rPr>
              <a:t>Bank assurance - </a:t>
            </a:r>
            <a:r>
              <a:rPr lang="kn-IN" sz="3400" b="1" dirty="0" smtClean="0">
                <a:solidFill>
                  <a:srgbClr val="C00000"/>
                </a:solidFill>
              </a:rPr>
              <a:t>ಬ್ಯಾಂಕಾಸ್ಯೂರೆನ್ಸ್</a:t>
            </a:r>
          </a:p>
          <a:p>
            <a:pPr>
              <a:buFont typeface="Wingdings" pitchFamily="2" charset="2"/>
              <a:buChar char="§"/>
            </a:pPr>
            <a:endParaRPr lang="en-US" sz="4000" b="1" dirty="0" smtClean="0">
              <a:solidFill>
                <a:srgbClr val="C00000"/>
              </a:solidFill>
            </a:endParaRPr>
          </a:p>
          <a:p>
            <a:pPr>
              <a:buFont typeface="Wingdings" pitchFamily="2" charset="2"/>
              <a:buChar char="§"/>
            </a:pPr>
            <a:endParaRPr lang="en-US" sz="4000" b="1" dirty="0" smtClean="0">
              <a:solidFill>
                <a:srgbClr val="C00000"/>
              </a:solidFill>
            </a:endParaRPr>
          </a:p>
          <a:p>
            <a:pPr>
              <a:buFont typeface="Wingdings" pitchFamily="2" charset="2"/>
              <a:buChar char="§"/>
            </a:pPr>
            <a:endParaRPr lang="en-US" sz="4000" b="1" dirty="0" smtClean="0">
              <a:solidFill>
                <a:srgbClr val="C00000"/>
              </a:solidFill>
            </a:endParaRPr>
          </a:p>
          <a:p>
            <a:pPr>
              <a:buFont typeface="Wingdings" pitchFamily="2" charset="2"/>
              <a:buChar char="§"/>
            </a:pPr>
            <a:endParaRPr lang="en-US" dirty="0"/>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solidFill>
                  <a:srgbClr val="C00000"/>
                </a:solidFill>
              </a:rPr>
              <a:t>Importance of insurance</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a:buNone/>
            </a:pPr>
            <a:r>
              <a:rPr lang="en-US" b="1" dirty="0" smtClean="0"/>
              <a:t>B) Importance of insurance to Business</a:t>
            </a:r>
            <a:endParaRPr lang="en-US" dirty="0" smtClean="0"/>
          </a:p>
          <a:p>
            <a:pPr marL="457200" indent="-457200">
              <a:buAutoNum type="arabicPeriod"/>
            </a:pPr>
            <a:r>
              <a:rPr lang="en-US" sz="2400" b="1" dirty="0" smtClean="0"/>
              <a:t>Business efficiency is increased with insurance</a:t>
            </a:r>
          </a:p>
          <a:p>
            <a:pPr marL="457200" indent="-457200">
              <a:buNone/>
            </a:pPr>
            <a:r>
              <a:rPr lang="en-US" sz="2400" b="1" dirty="0" smtClean="0"/>
              <a:t>        </a:t>
            </a:r>
            <a:r>
              <a:rPr lang="kn-IN" sz="2400" dirty="0" smtClean="0"/>
              <a:t>ತಮ್ಮ ವ್ಯವಹಾರ ಚಟುವಟಿಕೆಗಳತ್ತ ಗಮನ ಹರಿಸಬಹುದು</a:t>
            </a:r>
            <a:endParaRPr lang="en-US" sz="2400" b="1" dirty="0" smtClean="0"/>
          </a:p>
          <a:p>
            <a:pPr marL="457200" indent="-457200">
              <a:buNone/>
            </a:pPr>
            <a:r>
              <a:rPr lang="en-US" sz="2400" b="1" dirty="0" smtClean="0"/>
              <a:t>2.     Enhancement of Credit -</a:t>
            </a:r>
            <a:r>
              <a:rPr lang="kn-IN" sz="2400" b="1" dirty="0" smtClean="0"/>
              <a:t>ಸಾಲ ಪಡೆಯುವುದು ಸುಲಭ</a:t>
            </a:r>
            <a:endParaRPr lang="en-US" sz="2400" b="1" dirty="0" smtClean="0"/>
          </a:p>
          <a:p>
            <a:pPr marL="457200" indent="-457200">
              <a:buNone/>
            </a:pPr>
            <a:r>
              <a:rPr lang="en-US" sz="2400" b="1" dirty="0" smtClean="0"/>
              <a:t>3.     Business continuation</a:t>
            </a:r>
          </a:p>
          <a:p>
            <a:pPr marL="457200" indent="-457200">
              <a:buNone/>
            </a:pPr>
            <a:r>
              <a:rPr lang="en-US" sz="2400" dirty="0" smtClean="0"/>
              <a:t>       </a:t>
            </a:r>
            <a:r>
              <a:rPr lang="en-US" sz="2400" dirty="0" err="1" smtClean="0"/>
              <a:t>ವ್ಯವಹಾರದ</a:t>
            </a:r>
            <a:r>
              <a:rPr lang="en-US" sz="2400" dirty="0" smtClean="0"/>
              <a:t> </a:t>
            </a:r>
            <a:r>
              <a:rPr lang="en-US" sz="2400" dirty="0" err="1" smtClean="0"/>
              <a:t>ಸುರಕ್ಷತೆಯ</a:t>
            </a:r>
            <a:r>
              <a:rPr lang="en-US" sz="2400" dirty="0" smtClean="0"/>
              <a:t>, </a:t>
            </a:r>
            <a:r>
              <a:rPr lang="en-US" sz="2400" b="1" dirty="0" err="1" smtClean="0"/>
              <a:t>ಅಪಾಯ</a:t>
            </a:r>
            <a:r>
              <a:rPr lang="en-US" sz="2400" b="1" dirty="0" smtClean="0"/>
              <a:t> </a:t>
            </a:r>
            <a:r>
              <a:rPr lang="en-US" sz="2400" b="1" dirty="0" err="1" smtClean="0"/>
              <a:t>ಮುಕ್ತ</a:t>
            </a:r>
            <a:r>
              <a:rPr lang="en-US" sz="2400" b="1" dirty="0" smtClean="0"/>
              <a:t> </a:t>
            </a:r>
            <a:r>
              <a:rPr lang="en-US" sz="2400" b="1" dirty="0" err="1" smtClean="0"/>
              <a:t>ವ್ಯಾಪಾರ</a:t>
            </a:r>
            <a:endParaRPr lang="en-US" sz="2400" b="1" dirty="0" smtClean="0"/>
          </a:p>
          <a:p>
            <a:pPr marL="457200" indent="-457200">
              <a:buAutoNum type="arabicPeriod" startAt="4"/>
            </a:pPr>
            <a:r>
              <a:rPr lang="en-US" sz="2400" b="1" dirty="0" smtClean="0"/>
              <a:t>Welfare of Employee</a:t>
            </a:r>
          </a:p>
          <a:p>
            <a:pPr marL="457200" indent="-457200">
              <a:buAutoNum type="arabicPeriod" startAt="4"/>
            </a:pPr>
            <a:r>
              <a:rPr lang="en-US" sz="2400" b="1" dirty="0" smtClean="0"/>
              <a:t>Increase in domestic and foreign trade</a:t>
            </a:r>
          </a:p>
          <a:p>
            <a:pPr marL="457200" indent="-457200">
              <a:buAutoNum type="arabicPeriod" startAt="4"/>
            </a:pPr>
            <a:r>
              <a:rPr lang="en-US" sz="2400" b="1" dirty="0" smtClean="0"/>
              <a:t>Safety and security to business people</a:t>
            </a:r>
          </a:p>
          <a:p>
            <a:pPr marL="457200" indent="-457200">
              <a:buAutoNum type="arabicPeriod" startAt="4"/>
            </a:pPr>
            <a:endParaRPr lang="en-US" sz="2400" b="1" dirty="0" smtClean="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Importance of insurance</a:t>
            </a:r>
            <a:br>
              <a:rPr lang="en-US" b="1" dirty="0" smtClean="0">
                <a:solidFill>
                  <a:srgbClr val="C00000"/>
                </a:solidFill>
              </a:rPr>
            </a:br>
            <a:r>
              <a:rPr lang="en-US" b="1" dirty="0" smtClean="0">
                <a:solidFill>
                  <a:srgbClr val="C00000"/>
                </a:solidFill>
              </a:rPr>
              <a:t/>
            </a:r>
            <a:br>
              <a:rPr lang="en-US" b="1" dirty="0" smtClean="0">
                <a:solidFill>
                  <a:srgbClr val="C00000"/>
                </a:solidFill>
              </a:rPr>
            </a:b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marL="457200" indent="-457200">
              <a:buNone/>
            </a:pPr>
            <a:r>
              <a:rPr lang="en-US" b="1" dirty="0" smtClean="0"/>
              <a:t>C)  Importance of insurance to Socie</a:t>
            </a:r>
            <a:r>
              <a:rPr lang="en-US" sz="2800" b="1" dirty="0" smtClean="0"/>
              <a:t>ty</a:t>
            </a:r>
          </a:p>
          <a:p>
            <a:pPr marL="457200" indent="-457200">
              <a:buAutoNum type="arabicPeriod"/>
            </a:pPr>
            <a:r>
              <a:rPr lang="en-US" sz="2800" b="1" dirty="0" smtClean="0"/>
              <a:t>Wealth of the society is protected</a:t>
            </a:r>
          </a:p>
          <a:p>
            <a:pPr marL="514350" indent="-514350">
              <a:buNone/>
            </a:pPr>
            <a:r>
              <a:rPr lang="en-US" i="1" dirty="0" smtClean="0"/>
              <a:t>2. </a:t>
            </a:r>
            <a:r>
              <a:rPr lang="en-US" b="1" i="1" dirty="0" smtClean="0"/>
              <a:t>Ec</a:t>
            </a:r>
            <a:r>
              <a:rPr lang="en-US" b="1" dirty="0" smtClean="0"/>
              <a:t>onomic growth of the country – </a:t>
            </a:r>
          </a:p>
          <a:p>
            <a:pPr marL="514350" indent="-514350">
              <a:buNone/>
            </a:pPr>
            <a:r>
              <a:rPr lang="en-US" dirty="0" smtClean="0"/>
              <a:t>3. </a:t>
            </a:r>
            <a:r>
              <a:rPr lang="en-US" b="1" dirty="0" smtClean="0"/>
              <a:t>Reduction in prices</a:t>
            </a:r>
          </a:p>
          <a:p>
            <a:pPr marL="514350" indent="-514350">
              <a:buNone/>
            </a:pPr>
            <a:r>
              <a:rPr lang="en-US" b="1" dirty="0" smtClean="0"/>
              <a:t>4. Solution to old age problems</a:t>
            </a:r>
          </a:p>
          <a:p>
            <a:pPr marL="346075" indent="-346075">
              <a:buNone/>
            </a:pPr>
            <a:r>
              <a:rPr lang="en-US" b="1" i="1" dirty="0" smtClean="0"/>
              <a:t>   </a:t>
            </a:r>
            <a:r>
              <a:rPr lang="en-US" b="1" i="1" dirty="0" smtClean="0">
                <a:solidFill>
                  <a:srgbClr val="0070C0"/>
                </a:solidFill>
              </a:rPr>
              <a:t> </a:t>
            </a:r>
            <a:r>
              <a:rPr lang="en-US" b="1" i="1" dirty="0" err="1" smtClean="0">
                <a:solidFill>
                  <a:srgbClr val="0070C0"/>
                </a:solidFill>
              </a:rPr>
              <a:t>ಆ</a:t>
            </a:r>
            <a:r>
              <a:rPr lang="en-US" i="1" dirty="0" err="1" smtClean="0">
                <a:solidFill>
                  <a:srgbClr val="0070C0"/>
                </a:solidFill>
              </a:rPr>
              <a:t>ರ್ಥಿಕ</a:t>
            </a:r>
            <a:r>
              <a:rPr lang="en-US" i="1" dirty="0" smtClean="0">
                <a:solidFill>
                  <a:srgbClr val="0070C0"/>
                </a:solidFill>
              </a:rPr>
              <a:t> </a:t>
            </a:r>
            <a:r>
              <a:rPr lang="en-US" i="1" dirty="0" err="1" smtClean="0">
                <a:solidFill>
                  <a:srgbClr val="0070C0"/>
                </a:solidFill>
              </a:rPr>
              <a:t>ಬೆಳವಣಿಗೆಯನ್ನು</a:t>
            </a:r>
            <a:r>
              <a:rPr lang="en-US" i="1" dirty="0" smtClean="0">
                <a:solidFill>
                  <a:srgbClr val="0070C0"/>
                </a:solidFill>
              </a:rPr>
              <a:t> </a:t>
            </a:r>
            <a:r>
              <a:rPr lang="en-US" i="1" dirty="0" err="1" smtClean="0">
                <a:solidFill>
                  <a:srgbClr val="0070C0"/>
                </a:solidFill>
              </a:rPr>
              <a:t>ಉತ್ತೇಜಿಸುತ್ತದೆ</a:t>
            </a:r>
            <a:r>
              <a:rPr lang="en-US" i="1" dirty="0" smtClean="0">
                <a:solidFill>
                  <a:srgbClr val="0070C0"/>
                </a:solidFill>
              </a:rPr>
              <a:t>,  </a:t>
            </a:r>
            <a:r>
              <a:rPr lang="kn-IN" dirty="0" smtClean="0">
                <a:solidFill>
                  <a:srgbClr val="0070C0"/>
                </a:solidFill>
              </a:rPr>
              <a:t>ಸಾಮಾಜಿಕ ಕ್ಷೇತ್ರಗಳಲ್ಲಿ ಅಭಿವೃದ್ಧಿಗೆ</a:t>
            </a:r>
            <a:r>
              <a:rPr lang="en-US" dirty="0" smtClean="0">
                <a:solidFill>
                  <a:srgbClr val="0070C0"/>
                </a:solidFill>
              </a:rPr>
              <a:t> </a:t>
            </a:r>
            <a:r>
              <a:rPr lang="en-US" dirty="0" err="1" smtClean="0">
                <a:solidFill>
                  <a:srgbClr val="0070C0"/>
                </a:solidFill>
              </a:rPr>
              <a:t>ಪ್ರೀಮಿಯಂ</a:t>
            </a:r>
            <a:r>
              <a:rPr lang="en-US" dirty="0" smtClean="0">
                <a:solidFill>
                  <a:srgbClr val="0070C0"/>
                </a:solidFill>
              </a:rPr>
              <a:t> </a:t>
            </a:r>
            <a:r>
              <a:rPr lang="en-US" dirty="0" err="1" smtClean="0">
                <a:solidFill>
                  <a:srgbClr val="0070C0"/>
                </a:solidFill>
              </a:rPr>
              <a:t>ಮೂಲಕ</a:t>
            </a:r>
            <a:r>
              <a:rPr lang="en-US" dirty="0" smtClean="0">
                <a:solidFill>
                  <a:srgbClr val="0070C0"/>
                </a:solidFill>
              </a:rPr>
              <a:t> </a:t>
            </a:r>
            <a:r>
              <a:rPr lang="en-US" dirty="0" err="1" smtClean="0">
                <a:solidFill>
                  <a:srgbClr val="0070C0"/>
                </a:solidFill>
              </a:rPr>
              <a:t>ದೊಡ್ಡ</a:t>
            </a:r>
            <a:r>
              <a:rPr lang="en-US" dirty="0" smtClean="0">
                <a:solidFill>
                  <a:srgbClr val="0070C0"/>
                </a:solidFill>
              </a:rPr>
              <a:t> </a:t>
            </a:r>
            <a:r>
              <a:rPr lang="en-US" dirty="0" err="1" smtClean="0">
                <a:solidFill>
                  <a:srgbClr val="0070C0"/>
                </a:solidFill>
              </a:rPr>
              <a:t>ಹಣವನ್ನು</a:t>
            </a:r>
            <a:r>
              <a:rPr lang="en-US" dirty="0" smtClean="0">
                <a:solidFill>
                  <a:srgbClr val="0070C0"/>
                </a:solidFill>
              </a:rPr>
              <a:t> </a:t>
            </a:r>
            <a:r>
              <a:rPr lang="en-US" dirty="0" err="1" smtClean="0">
                <a:solidFill>
                  <a:srgbClr val="0070C0"/>
                </a:solidFill>
              </a:rPr>
              <a:t>ಸಂಗ್ರಹಿಸಲಾಗುತ್ತದೆ</a:t>
            </a:r>
            <a:r>
              <a:rPr lang="en-US" dirty="0" smtClean="0">
                <a:solidFill>
                  <a:srgbClr val="0070C0"/>
                </a:solidFill>
              </a:rPr>
              <a:t>. </a:t>
            </a:r>
          </a:p>
          <a:p>
            <a:pPr marL="284163" indent="-284163">
              <a:buNone/>
            </a:pPr>
            <a:r>
              <a:rPr lang="en-US" dirty="0" smtClean="0">
                <a:solidFill>
                  <a:srgbClr val="0070C0"/>
                </a:solidFill>
              </a:rPr>
              <a:t>     ಈ </a:t>
            </a:r>
            <a:r>
              <a:rPr lang="en-US" dirty="0" err="1" smtClean="0">
                <a:solidFill>
                  <a:srgbClr val="0070C0"/>
                </a:solidFill>
              </a:rPr>
              <a:t>ಹಣವನ್ನು</a:t>
            </a:r>
            <a:r>
              <a:rPr lang="en-US" dirty="0" smtClean="0">
                <a:solidFill>
                  <a:srgbClr val="0070C0"/>
                </a:solidFill>
              </a:rPr>
              <a:t> </a:t>
            </a:r>
            <a:r>
              <a:rPr lang="en-US" dirty="0" err="1" smtClean="0">
                <a:solidFill>
                  <a:srgbClr val="0070C0"/>
                </a:solidFill>
              </a:rPr>
              <a:t>ದೇಶದ</a:t>
            </a:r>
            <a:r>
              <a:rPr lang="en-US" dirty="0" smtClean="0">
                <a:solidFill>
                  <a:srgbClr val="0070C0"/>
                </a:solidFill>
              </a:rPr>
              <a:t> </a:t>
            </a:r>
            <a:r>
              <a:rPr lang="en-US" dirty="0" err="1" smtClean="0">
                <a:solidFill>
                  <a:srgbClr val="0070C0"/>
                </a:solidFill>
              </a:rPr>
              <a:t>ಕೈಗಾರಿಕಾ</a:t>
            </a:r>
            <a:r>
              <a:rPr lang="en-US" dirty="0" smtClean="0">
                <a:solidFill>
                  <a:srgbClr val="0070C0"/>
                </a:solidFill>
              </a:rPr>
              <a:t> </a:t>
            </a:r>
            <a:r>
              <a:rPr lang="en-US" dirty="0" err="1" smtClean="0">
                <a:solidFill>
                  <a:srgbClr val="0070C0"/>
                </a:solidFill>
              </a:rPr>
              <a:t>ಅಭಿವೃದ್ಧಿಯಲ್ಲಿ</a:t>
            </a:r>
            <a:r>
              <a:rPr lang="en-US" dirty="0" smtClean="0">
                <a:solidFill>
                  <a:srgbClr val="0070C0"/>
                </a:solidFill>
              </a:rPr>
              <a:t> </a:t>
            </a:r>
            <a:r>
              <a:rPr lang="en-US" dirty="0" err="1" smtClean="0">
                <a:solidFill>
                  <a:srgbClr val="0070C0"/>
                </a:solidFill>
              </a:rPr>
              <a:t>ಬಳಸಿಕೊಳ್ಳಲಾಗುತ್ತದೆ</a:t>
            </a:r>
            <a:r>
              <a:rPr lang="en-US" dirty="0" smtClean="0">
                <a:solidFill>
                  <a:srgbClr val="0070C0"/>
                </a:solidFill>
              </a:rPr>
              <a:t>, </a:t>
            </a:r>
            <a:r>
              <a:rPr lang="en-US" dirty="0" err="1" smtClean="0">
                <a:solidFill>
                  <a:srgbClr val="0070C0"/>
                </a:solidFill>
              </a:rPr>
              <a:t>ಇದು</a:t>
            </a:r>
            <a:r>
              <a:rPr lang="en-US" dirty="0" smtClean="0">
                <a:solidFill>
                  <a:srgbClr val="0070C0"/>
                </a:solidFill>
              </a:rPr>
              <a:t> </a:t>
            </a:r>
            <a:r>
              <a:rPr lang="en-US" dirty="0" err="1" smtClean="0">
                <a:solidFill>
                  <a:srgbClr val="0070C0"/>
                </a:solidFill>
              </a:rPr>
              <a:t>ಆರ್ಥಿಕ</a:t>
            </a:r>
            <a:r>
              <a:rPr lang="en-US" dirty="0" smtClean="0">
                <a:solidFill>
                  <a:srgbClr val="0070C0"/>
                </a:solidFill>
              </a:rPr>
              <a:t> </a:t>
            </a:r>
            <a:r>
              <a:rPr lang="en-US" dirty="0" err="1" smtClean="0">
                <a:solidFill>
                  <a:srgbClr val="0070C0"/>
                </a:solidFill>
              </a:rPr>
              <a:t>ಬೆಳವಣಿಗೆಯನ್ನು</a:t>
            </a:r>
            <a:r>
              <a:rPr lang="en-US" dirty="0" smtClean="0">
                <a:solidFill>
                  <a:srgbClr val="0070C0"/>
                </a:solidFill>
              </a:rPr>
              <a:t> </a:t>
            </a:r>
            <a:r>
              <a:rPr lang="en-US" dirty="0" err="1" smtClean="0">
                <a:solidFill>
                  <a:srgbClr val="0070C0"/>
                </a:solidFill>
              </a:rPr>
              <a:t>ವೇಗಗೊಳಿಸುತ್ತದೆ</a:t>
            </a:r>
            <a:r>
              <a:rPr lang="en-US" dirty="0" smtClean="0">
                <a:solidFill>
                  <a:srgbClr val="0070C0"/>
                </a:solidFill>
              </a:rPr>
              <a:t> </a:t>
            </a:r>
            <a:r>
              <a:rPr lang="en-US" dirty="0" err="1" smtClean="0">
                <a:solidFill>
                  <a:srgbClr val="0070C0"/>
                </a:solidFill>
              </a:rPr>
              <a:t>ಆರ್ಥಿಕ</a:t>
            </a:r>
            <a:r>
              <a:rPr lang="en-US" dirty="0" smtClean="0">
                <a:solidFill>
                  <a:srgbClr val="0070C0"/>
                </a:solidFill>
              </a:rPr>
              <a:t> </a:t>
            </a:r>
            <a:r>
              <a:rPr lang="en-US" dirty="0" err="1" smtClean="0">
                <a:solidFill>
                  <a:srgbClr val="0070C0"/>
                </a:solidFill>
              </a:rPr>
              <a:t>ಸಂಪನ್ಮೂಲಗಳನ್ನು</a:t>
            </a:r>
            <a:r>
              <a:rPr lang="en-US" dirty="0" smtClean="0">
                <a:solidFill>
                  <a:srgbClr val="0070C0"/>
                </a:solidFill>
              </a:rPr>
              <a:t> </a:t>
            </a:r>
            <a:r>
              <a:rPr lang="en-US" dirty="0" err="1" smtClean="0">
                <a:solidFill>
                  <a:srgbClr val="0070C0"/>
                </a:solidFill>
              </a:rPr>
              <a:t>ಉತ್ಪಾದಿಸುತ್ತದೆ</a:t>
            </a:r>
            <a:r>
              <a:rPr lang="en-US" dirty="0" smtClean="0">
                <a:solidFill>
                  <a:srgbClr val="0070C0"/>
                </a:solidFill>
              </a:rPr>
              <a:t>.</a:t>
            </a:r>
          </a:p>
          <a:p>
            <a:endParaRPr lang="en-US" dirty="0" smtClean="0">
              <a:solidFill>
                <a:srgbClr val="0070C0"/>
              </a:solidFill>
            </a:endParaRPr>
          </a:p>
          <a:p>
            <a:pPr marL="514350" indent="-514350">
              <a:buNone/>
            </a:pPr>
            <a:endParaRPr lang="en-US" dirty="0" smtClean="0">
              <a:solidFill>
                <a:srgbClr val="0070C0"/>
              </a:solidFill>
            </a:endParaRPr>
          </a:p>
          <a:p>
            <a:endParaRPr lang="en-US" dirty="0">
              <a:solidFill>
                <a:srgbClr val="0070C0"/>
              </a:solidFill>
            </a:endParaRPr>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t/>
            </a:r>
            <a:br>
              <a:rPr lang="en-US" b="1" dirty="0" smtClean="0"/>
            </a:br>
            <a:r>
              <a:rPr lang="en-US" b="1" dirty="0" smtClean="0"/>
              <a:t>Principles of Insurance</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382000" cy="5135563"/>
          </a:xfrm>
        </p:spPr>
        <p:txBody>
          <a:bodyPr>
            <a:normAutofit fontScale="40000" lnSpcReduction="20000"/>
          </a:bodyPr>
          <a:lstStyle/>
          <a:p>
            <a:pPr>
              <a:buNone/>
            </a:pPr>
            <a:r>
              <a:rPr lang="en-US" sz="5000" dirty="0" smtClean="0"/>
              <a:t> </a:t>
            </a:r>
            <a:r>
              <a:rPr lang="en-US" sz="6000" b="1" dirty="0" smtClean="0">
                <a:solidFill>
                  <a:srgbClr val="0070C0"/>
                </a:solidFill>
              </a:rPr>
              <a:t>1]  Utmost Good Faith</a:t>
            </a:r>
            <a:r>
              <a:rPr lang="en-US" sz="3800" b="1" dirty="0" smtClean="0">
                <a:solidFill>
                  <a:srgbClr val="0070C0"/>
                </a:solidFill>
              </a:rPr>
              <a:t> -        </a:t>
            </a:r>
            <a:r>
              <a:rPr lang="en-US" sz="3800" b="1" dirty="0" smtClean="0"/>
              <a:t> </a:t>
            </a:r>
            <a:r>
              <a:rPr lang="en-US" sz="6000" b="1" dirty="0" smtClean="0"/>
              <a:t>1] </a:t>
            </a:r>
            <a:r>
              <a:rPr lang="en-US" sz="6000" b="1" dirty="0" err="1" smtClean="0"/>
              <a:t>ಅತ್ಯಂತ</a:t>
            </a:r>
            <a:r>
              <a:rPr lang="en-US" sz="6000" b="1" dirty="0" smtClean="0"/>
              <a:t> </a:t>
            </a:r>
            <a:r>
              <a:rPr lang="en-US" sz="6000" b="1" dirty="0" err="1" smtClean="0"/>
              <a:t>ಒಳ್ಳೆಯ</a:t>
            </a:r>
            <a:r>
              <a:rPr lang="en-US" sz="6000" b="1" dirty="0" smtClean="0"/>
              <a:t> </a:t>
            </a:r>
            <a:r>
              <a:rPr lang="en-US" sz="6000" b="1" dirty="0" err="1" smtClean="0"/>
              <a:t>ನಂಬಿಕೆ</a:t>
            </a:r>
            <a:r>
              <a:rPr lang="en-US" sz="6000" b="1" dirty="0" smtClean="0"/>
              <a:t> </a:t>
            </a:r>
            <a:endParaRPr lang="en-US" sz="4500" b="1" dirty="0" smtClean="0"/>
          </a:p>
          <a:p>
            <a:pPr>
              <a:buNone/>
            </a:pPr>
            <a:r>
              <a:rPr lang="en-US" sz="4500" b="1" dirty="0" smtClean="0"/>
              <a:t>       </a:t>
            </a:r>
            <a:r>
              <a:rPr lang="en-US" sz="3800" b="1" dirty="0" err="1" smtClean="0"/>
              <a:t>ಸಂಗತಿಗಳನ್ನು</a:t>
            </a:r>
            <a:r>
              <a:rPr lang="en-US" sz="3800" b="1" dirty="0" smtClean="0"/>
              <a:t> </a:t>
            </a:r>
            <a:r>
              <a:rPr lang="en-US" sz="3800" b="1" dirty="0" err="1" smtClean="0"/>
              <a:t>ಬಹಿರಂಗಪಡಿಸಬೇಕು</a:t>
            </a:r>
            <a:endParaRPr lang="en-US" sz="3800" b="1" dirty="0" smtClean="0"/>
          </a:p>
          <a:p>
            <a:pPr>
              <a:buNone/>
            </a:pPr>
            <a:endParaRPr lang="en-US" sz="3800" b="1" dirty="0" smtClean="0"/>
          </a:p>
          <a:p>
            <a:pPr>
              <a:buNone/>
            </a:pPr>
            <a:r>
              <a:rPr lang="en-US" sz="6000" b="1" dirty="0" smtClean="0">
                <a:solidFill>
                  <a:srgbClr val="0070C0"/>
                </a:solidFill>
              </a:rPr>
              <a:t>2]  Insurable Interest</a:t>
            </a:r>
            <a:r>
              <a:rPr lang="en-US" sz="6000" b="1" dirty="0" smtClean="0"/>
              <a:t>-  2] </a:t>
            </a:r>
            <a:r>
              <a:rPr lang="en-US" sz="6000" b="1" dirty="0" err="1" smtClean="0"/>
              <a:t>ವಿ</a:t>
            </a:r>
            <a:r>
              <a:rPr lang="en-US" sz="3800" b="1" dirty="0" err="1" smtClean="0"/>
              <a:t>ಮೆ</a:t>
            </a:r>
            <a:r>
              <a:rPr lang="en-US" sz="3800" b="1" dirty="0" smtClean="0"/>
              <a:t> </a:t>
            </a:r>
            <a:r>
              <a:rPr lang="en-US" sz="3800" b="1" dirty="0" err="1" smtClean="0"/>
              <a:t>ಮಾಡಲಾಗದ</a:t>
            </a:r>
            <a:r>
              <a:rPr lang="en-US" sz="3800" b="1" dirty="0" smtClean="0"/>
              <a:t> </a:t>
            </a:r>
            <a:r>
              <a:rPr lang="en-US" sz="3800" b="1" dirty="0" err="1" smtClean="0"/>
              <a:t>ಆಸಕ್ತಿ</a:t>
            </a:r>
            <a:endParaRPr lang="en-US" sz="3800" b="1" dirty="0" smtClean="0"/>
          </a:p>
          <a:p>
            <a:pPr>
              <a:buNone/>
            </a:pPr>
            <a:r>
              <a:rPr lang="en-US" sz="3800" b="1" dirty="0" smtClean="0"/>
              <a:t>      </a:t>
            </a:r>
            <a:r>
              <a:rPr lang="en-US" sz="3800" b="1" dirty="0" err="1" smtClean="0"/>
              <a:t>ಆಸ್ತಿ</a:t>
            </a:r>
            <a:r>
              <a:rPr lang="en-US" sz="3800" b="1" dirty="0" smtClean="0"/>
              <a:t> </a:t>
            </a:r>
            <a:r>
              <a:rPr lang="en-US" sz="3800" b="1" dirty="0" err="1" smtClean="0"/>
              <a:t>ಹಾನಿಗೊಳಗಾದರೆ</a:t>
            </a:r>
            <a:r>
              <a:rPr lang="en-US" sz="3800" b="1" dirty="0" smtClean="0"/>
              <a:t> </a:t>
            </a:r>
            <a:r>
              <a:rPr lang="en-US" sz="3800" b="1" dirty="0" err="1" smtClean="0"/>
              <a:t>ವಿಮಾದಾರನು</a:t>
            </a:r>
            <a:r>
              <a:rPr lang="en-US" sz="3800" b="1" dirty="0" smtClean="0"/>
              <a:t> </a:t>
            </a:r>
            <a:r>
              <a:rPr lang="en-US" sz="3800" b="1" dirty="0" err="1" smtClean="0"/>
              <a:t>ಕೆಲವು</a:t>
            </a:r>
            <a:r>
              <a:rPr lang="en-US" sz="3800" b="1" dirty="0" smtClean="0"/>
              <a:t> </a:t>
            </a:r>
            <a:r>
              <a:rPr lang="en-US" sz="3800" b="1" dirty="0" err="1" smtClean="0"/>
              <a:t>ಹಣಕಾಸಿನ</a:t>
            </a:r>
            <a:r>
              <a:rPr lang="en-US" sz="3800" b="1" dirty="0" smtClean="0"/>
              <a:t> </a:t>
            </a:r>
            <a:r>
              <a:rPr lang="en-US" sz="3800" b="1" dirty="0" err="1" smtClean="0"/>
              <a:t>ನಷ್ಟದಿಂದ</a:t>
            </a:r>
            <a:r>
              <a:rPr lang="en-US" sz="3800" b="1" dirty="0" smtClean="0"/>
              <a:t> </a:t>
            </a:r>
            <a:r>
              <a:rPr lang="en-US" sz="3800" b="1" dirty="0" err="1" smtClean="0"/>
              <a:t>ಬಳಲುತ್ತಬೇಕು</a:t>
            </a:r>
            <a:r>
              <a:rPr lang="en-US" sz="3800" b="1" dirty="0" smtClean="0"/>
              <a:t>.</a:t>
            </a:r>
          </a:p>
          <a:p>
            <a:pPr>
              <a:buNone/>
            </a:pPr>
            <a:endParaRPr lang="en-US" sz="3800" b="1" dirty="0" smtClean="0"/>
          </a:p>
          <a:p>
            <a:pPr>
              <a:buNone/>
            </a:pPr>
            <a:r>
              <a:rPr lang="en-US" sz="6000" b="1" dirty="0" smtClean="0">
                <a:solidFill>
                  <a:srgbClr val="0070C0"/>
                </a:solidFill>
              </a:rPr>
              <a:t>3]  Indemnity </a:t>
            </a:r>
            <a:r>
              <a:rPr lang="en-US" sz="3800" b="1" dirty="0" smtClean="0"/>
              <a:t>-</a:t>
            </a:r>
            <a:r>
              <a:rPr lang="en-US" sz="5000" b="1" dirty="0" smtClean="0"/>
              <a:t> 3] </a:t>
            </a:r>
            <a:r>
              <a:rPr lang="en-US" sz="6000" b="1" dirty="0" err="1" smtClean="0"/>
              <a:t>ನಷ್ಟ</a:t>
            </a:r>
            <a:r>
              <a:rPr lang="en-US" sz="6000" b="1" dirty="0" smtClean="0"/>
              <a:t> </a:t>
            </a:r>
            <a:r>
              <a:rPr lang="en-US" sz="6000" b="1" dirty="0" err="1" smtClean="0"/>
              <a:t>ಪರಿಹಾರ</a:t>
            </a:r>
            <a:r>
              <a:rPr lang="en-US" sz="6000" b="1" dirty="0" smtClean="0"/>
              <a:t> 1,00,000       50,000 loss  </a:t>
            </a:r>
          </a:p>
          <a:p>
            <a:pPr>
              <a:buNone/>
            </a:pPr>
            <a:r>
              <a:rPr lang="en-US" sz="6000" b="1" dirty="0" smtClean="0"/>
              <a:t> </a:t>
            </a:r>
            <a:r>
              <a:rPr lang="en-US" sz="4000" b="1" dirty="0" smtClean="0"/>
              <a:t>    </a:t>
            </a:r>
            <a:r>
              <a:rPr lang="en-US" sz="4000" b="1" dirty="0" err="1" smtClean="0"/>
              <a:t>ಬೆಂ</a:t>
            </a:r>
            <a:r>
              <a:rPr lang="en-US" sz="3800" b="1" dirty="0" err="1" smtClean="0"/>
              <a:t>ಕಿ</a:t>
            </a:r>
            <a:r>
              <a:rPr lang="en-US" sz="3800" b="1" dirty="0" smtClean="0"/>
              <a:t> </a:t>
            </a:r>
            <a:r>
              <a:rPr lang="en-US" sz="3800" b="1" dirty="0" err="1" smtClean="0"/>
              <a:t>ಮತ್ತು</a:t>
            </a:r>
            <a:r>
              <a:rPr lang="en-US" sz="3800" b="1" dirty="0" smtClean="0"/>
              <a:t> </a:t>
            </a:r>
            <a:r>
              <a:rPr lang="en-US" sz="3800" b="1" dirty="0" err="1" smtClean="0"/>
              <a:t>ಸಮುದ್ರ</a:t>
            </a:r>
            <a:r>
              <a:rPr lang="en-US" sz="3800" b="1" dirty="0" smtClean="0"/>
              <a:t> </a:t>
            </a:r>
            <a:r>
              <a:rPr lang="en-US" sz="3800" b="1" dirty="0" err="1" smtClean="0"/>
              <a:t>ವಿಮೆಯಂತಹ</a:t>
            </a:r>
            <a:r>
              <a:rPr lang="en-US" sz="3800" b="1" dirty="0" smtClean="0"/>
              <a:t> </a:t>
            </a:r>
            <a:r>
              <a:rPr lang="en-US" sz="3800" b="1" dirty="0" err="1" smtClean="0"/>
              <a:t>ವಿಮೆಗಳು</a:t>
            </a:r>
            <a:r>
              <a:rPr lang="en-US" sz="3800" b="1" dirty="0" smtClean="0"/>
              <a:t> </a:t>
            </a:r>
            <a:r>
              <a:rPr lang="en-US" sz="3800" b="1" dirty="0" err="1" smtClean="0"/>
              <a:t>ನಷ್ಟ</a:t>
            </a:r>
            <a:r>
              <a:rPr lang="en-US" sz="3800" b="1" dirty="0" smtClean="0"/>
              <a:t> </a:t>
            </a:r>
            <a:r>
              <a:rPr lang="en-US" sz="3800" b="1" dirty="0" err="1" smtClean="0"/>
              <a:t>ಪರಿಹಾರದ</a:t>
            </a:r>
            <a:r>
              <a:rPr lang="en-US" sz="3800" b="1" dirty="0" smtClean="0"/>
              <a:t> </a:t>
            </a:r>
            <a:r>
              <a:rPr lang="en-US" sz="3800" b="1" dirty="0" err="1" smtClean="0"/>
              <a:t>ಒಪ್ಪಂದಗಳಾಗಿವೆ</a:t>
            </a:r>
            <a:r>
              <a:rPr lang="en-US" sz="3800" b="1" dirty="0" smtClean="0"/>
              <a:t>. </a:t>
            </a:r>
          </a:p>
          <a:p>
            <a:pPr>
              <a:buNone/>
            </a:pPr>
            <a:endParaRPr lang="en-US" sz="3800" b="1" dirty="0" smtClean="0"/>
          </a:p>
          <a:p>
            <a:pPr>
              <a:buNone/>
            </a:pPr>
            <a:r>
              <a:rPr lang="en-US" sz="6000" b="1" dirty="0" smtClean="0">
                <a:solidFill>
                  <a:srgbClr val="0070C0"/>
                </a:solidFill>
              </a:rPr>
              <a:t>4]  Subrogation </a:t>
            </a:r>
            <a:r>
              <a:rPr lang="en-US" sz="3800" b="1" dirty="0" smtClean="0"/>
              <a:t>-</a:t>
            </a:r>
            <a:r>
              <a:rPr lang="en-US" sz="6000" b="1" dirty="0" smtClean="0"/>
              <a:t> 4] </a:t>
            </a:r>
            <a:r>
              <a:rPr lang="en-US" sz="6000" b="1" dirty="0" err="1" smtClean="0"/>
              <a:t>ಅಧೀನ</a:t>
            </a:r>
            <a:endParaRPr lang="en-US" sz="6000" b="1" dirty="0" smtClean="0"/>
          </a:p>
          <a:p>
            <a:pPr>
              <a:buNone/>
            </a:pPr>
            <a:r>
              <a:rPr lang="en-US" sz="3800" b="1" dirty="0" smtClean="0"/>
              <a:t>      </a:t>
            </a:r>
            <a:r>
              <a:rPr lang="en-US" sz="3800" b="1" dirty="0" err="1" smtClean="0"/>
              <a:t>ಪರಿಹಾರವನ್ನು</a:t>
            </a:r>
            <a:r>
              <a:rPr lang="en-US" sz="3800" b="1" dirty="0" smtClean="0"/>
              <a:t> </a:t>
            </a:r>
            <a:r>
              <a:rPr lang="en-US" sz="3800" b="1" dirty="0" err="1" smtClean="0"/>
              <a:t>ಒಮ್ಮೆ</a:t>
            </a:r>
            <a:r>
              <a:rPr lang="en-US" sz="3800" b="1" dirty="0" smtClean="0"/>
              <a:t> </a:t>
            </a:r>
            <a:r>
              <a:rPr lang="en-US" sz="3800" b="1" dirty="0" err="1" smtClean="0"/>
              <a:t>ಪಾವತಿಸಿದ</a:t>
            </a:r>
            <a:r>
              <a:rPr lang="en-US" sz="3800" b="1" dirty="0" smtClean="0"/>
              <a:t> </a:t>
            </a:r>
            <a:r>
              <a:rPr lang="en-US" sz="3800" b="1" dirty="0" err="1" smtClean="0"/>
              <a:t>ನಂತರ</a:t>
            </a:r>
            <a:r>
              <a:rPr lang="en-US" sz="3800" b="1" dirty="0" smtClean="0"/>
              <a:t>, </a:t>
            </a:r>
            <a:r>
              <a:rPr lang="en-US" sz="3800" b="1" dirty="0" err="1" smtClean="0"/>
              <a:t>ಆಸ್ತಿಯ</a:t>
            </a:r>
            <a:r>
              <a:rPr lang="en-US" sz="3800" b="1" dirty="0" smtClean="0"/>
              <a:t> </a:t>
            </a:r>
            <a:r>
              <a:rPr lang="en-US" sz="3800" b="1" dirty="0" err="1" smtClean="0"/>
              <a:t>ಮಾಲೀಕತ್ವದ</a:t>
            </a:r>
            <a:r>
              <a:rPr lang="en-US" sz="3800" b="1" dirty="0" smtClean="0"/>
              <a:t> </a:t>
            </a:r>
            <a:r>
              <a:rPr lang="en-US" sz="3800" b="1" dirty="0" err="1" smtClean="0"/>
              <a:t>ಹಕ್ಕು</a:t>
            </a:r>
            <a:r>
              <a:rPr lang="en-US" sz="3800" b="1" dirty="0" smtClean="0"/>
              <a:t> </a:t>
            </a:r>
            <a:r>
              <a:rPr lang="en-US" sz="3800" b="1" dirty="0" err="1" smtClean="0"/>
              <a:t>ವಿಮಾದಾರರಿಂದ</a:t>
            </a:r>
            <a:r>
              <a:rPr lang="en-US" sz="3800" b="1" dirty="0" smtClean="0"/>
              <a:t> </a:t>
            </a:r>
            <a:r>
              <a:rPr lang="en-US" sz="3800" b="1" dirty="0" err="1" smtClean="0"/>
              <a:t>ವಿಮಾದಾರನಿಗೆ</a:t>
            </a:r>
            <a:r>
              <a:rPr lang="en-US" sz="3800" b="1" dirty="0" smtClean="0"/>
              <a:t> </a:t>
            </a:r>
            <a:r>
              <a:rPr lang="en-US" sz="3800" b="1" dirty="0" err="1" smtClean="0"/>
              <a:t>ಬದಲಾ</a:t>
            </a:r>
            <a:r>
              <a:rPr lang="en-US" sz="4000" b="1" dirty="0" err="1" smtClean="0">
                <a:solidFill>
                  <a:srgbClr val="0070C0"/>
                </a:solidFill>
              </a:rPr>
              <a:t>ಗುತ್ತದೆ</a:t>
            </a:r>
            <a:endParaRPr lang="en-US" sz="4000" b="1" dirty="0" smtClean="0">
              <a:solidFill>
                <a:srgbClr val="0070C0"/>
              </a:solidFill>
            </a:endParaRPr>
          </a:p>
          <a:p>
            <a:pPr>
              <a:buNone/>
            </a:pPr>
            <a:endParaRPr lang="en-US" sz="4000" b="1" dirty="0" smtClean="0">
              <a:solidFill>
                <a:srgbClr val="0070C0"/>
              </a:solidFill>
            </a:endParaRPr>
          </a:p>
          <a:p>
            <a:pPr>
              <a:buNone/>
            </a:pPr>
            <a:r>
              <a:rPr lang="en-US" sz="6000" b="1" dirty="0" smtClean="0">
                <a:solidFill>
                  <a:srgbClr val="0070C0"/>
                </a:solidFill>
              </a:rPr>
              <a:t>5</a:t>
            </a:r>
            <a:r>
              <a:rPr lang="en-US" sz="6000" b="1" smtClean="0">
                <a:solidFill>
                  <a:srgbClr val="0070C0"/>
                </a:solidFill>
              </a:rPr>
              <a:t>] Proximate/ </a:t>
            </a:r>
            <a:r>
              <a:rPr lang="en-US" sz="6000" b="1" dirty="0" smtClean="0">
                <a:solidFill>
                  <a:srgbClr val="0070C0"/>
                </a:solidFill>
              </a:rPr>
              <a:t>nearest Cause</a:t>
            </a:r>
            <a:r>
              <a:rPr lang="en-US" sz="5000" b="1" dirty="0" smtClean="0"/>
              <a:t> - 6] </a:t>
            </a:r>
            <a:r>
              <a:rPr lang="en-US" sz="5000" b="1" dirty="0" err="1" smtClean="0"/>
              <a:t>ಸಾಮೀಪ್ಯ</a:t>
            </a:r>
            <a:r>
              <a:rPr lang="en-US" sz="5000" b="1" dirty="0" smtClean="0"/>
              <a:t> </a:t>
            </a:r>
            <a:r>
              <a:rPr lang="en-US" sz="5000" b="1" dirty="0" err="1" smtClean="0"/>
              <a:t>ಕಾರಣ</a:t>
            </a:r>
            <a:endParaRPr lang="en-US" sz="5000" b="1" dirty="0" smtClean="0"/>
          </a:p>
          <a:p>
            <a:pPr>
              <a:buNone/>
            </a:pPr>
            <a:r>
              <a:rPr lang="en-US" sz="5000" b="1" dirty="0" smtClean="0"/>
              <a:t>      </a:t>
            </a:r>
            <a:r>
              <a:rPr lang="en-US" sz="5000" b="1" dirty="0" err="1" smtClean="0"/>
              <a:t>ಪಾಲಿಸಿಯಲ್ಲಿ</a:t>
            </a:r>
            <a:r>
              <a:rPr lang="en-US" sz="5000" b="1" dirty="0" smtClean="0"/>
              <a:t> </a:t>
            </a:r>
            <a:r>
              <a:rPr lang="en-US" sz="5000" b="1" dirty="0" err="1" smtClean="0"/>
              <a:t>ಉಲ್ಲೇಖಿಸಲಾದ</a:t>
            </a:r>
            <a:r>
              <a:rPr lang="en-US" sz="5000" b="1" dirty="0" smtClean="0"/>
              <a:t> </a:t>
            </a:r>
            <a:r>
              <a:rPr lang="en-US" sz="5000" b="1" dirty="0" err="1" smtClean="0"/>
              <a:t>ಘಟನೆ</a:t>
            </a:r>
            <a:r>
              <a:rPr lang="en-US" sz="3800" b="1" dirty="0" err="1" smtClean="0"/>
              <a:t>ಗಳ</a:t>
            </a:r>
            <a:r>
              <a:rPr lang="en-US" sz="3800" b="1" dirty="0" smtClean="0"/>
              <a:t> </a:t>
            </a:r>
            <a:r>
              <a:rPr lang="en-US" sz="3800" b="1" dirty="0" err="1" smtClean="0"/>
              <a:t>ವಿರುದ್ಧ</a:t>
            </a:r>
            <a:r>
              <a:rPr lang="en-US" sz="3800" b="1" dirty="0" smtClean="0"/>
              <a:t> </a:t>
            </a:r>
            <a:r>
              <a:rPr lang="en-US" sz="3800" b="1" dirty="0" err="1" smtClean="0"/>
              <a:t>ಮಾತ್ರ</a:t>
            </a:r>
            <a:r>
              <a:rPr lang="en-US" sz="3800" b="1" dirty="0" smtClean="0"/>
              <a:t> </a:t>
            </a:r>
            <a:r>
              <a:rPr lang="en-US" sz="3800" b="1" dirty="0" err="1" smtClean="0"/>
              <a:t>ಆಸ್ತಿಯನ್ನು</a:t>
            </a:r>
            <a:r>
              <a:rPr lang="en-US" sz="3800" b="1" dirty="0" smtClean="0"/>
              <a:t> </a:t>
            </a:r>
            <a:r>
              <a:rPr lang="en-US" sz="3800" b="1" dirty="0" err="1" smtClean="0"/>
              <a:t>ವಿಮೆ</a:t>
            </a:r>
            <a:r>
              <a:rPr lang="en-US" sz="3800" b="1" dirty="0" smtClean="0"/>
              <a:t> </a:t>
            </a:r>
            <a:r>
              <a:rPr lang="en-US" sz="3800" b="1" dirty="0" err="1" smtClean="0"/>
              <a:t>ಮಾಡಲಾಗುತ್ತದೆ</a:t>
            </a:r>
            <a:r>
              <a:rPr lang="en-US" sz="3800" b="1" dirty="0" smtClean="0"/>
              <a:t>. </a:t>
            </a:r>
            <a:r>
              <a:rPr lang="en-US" sz="3800" b="1" dirty="0" err="1" smtClean="0"/>
              <a:t>ವಿಮೆ</a:t>
            </a:r>
            <a:r>
              <a:rPr lang="en-US" sz="3800" b="1" dirty="0" smtClean="0"/>
              <a:t> </a:t>
            </a:r>
            <a:r>
              <a:rPr lang="en-US" sz="3800" b="1" dirty="0" err="1" smtClean="0"/>
              <a:t>ಮಾಡಿದವರಿಗೆ</a:t>
            </a:r>
            <a:r>
              <a:rPr lang="en-US" sz="3800" b="1" dirty="0" smtClean="0"/>
              <a:t> </a:t>
            </a:r>
            <a:r>
              <a:rPr lang="en-US" sz="3800" b="1" dirty="0" err="1" smtClean="0"/>
              <a:t>ಹಾನಿಗೊಳಗಾದ</a:t>
            </a:r>
            <a:r>
              <a:rPr lang="en-US" sz="3800" b="1" dirty="0" smtClean="0"/>
              <a:t> </a:t>
            </a:r>
            <a:r>
              <a:rPr lang="en-US" sz="3800" b="1" dirty="0" err="1" smtClean="0"/>
              <a:t>ಆಸ್ತಿಯಿಂದ</a:t>
            </a:r>
            <a:r>
              <a:rPr lang="en-US" sz="3800" b="1" dirty="0" smtClean="0"/>
              <a:t> </a:t>
            </a:r>
            <a:r>
              <a:rPr lang="en-US" sz="3800" b="1" dirty="0" err="1" smtClean="0"/>
              <a:t>ಲಾಭ</a:t>
            </a:r>
            <a:r>
              <a:rPr lang="en-US" sz="3800" b="1" dirty="0" smtClean="0"/>
              <a:t> </a:t>
            </a:r>
            <a:r>
              <a:rPr lang="en-US" sz="3800" b="1" dirty="0" err="1" smtClean="0"/>
              <a:t>ಗಳಿಸಲು</a:t>
            </a:r>
            <a:r>
              <a:rPr lang="en-US" sz="3800" b="1" dirty="0" smtClean="0"/>
              <a:t> </a:t>
            </a:r>
            <a:r>
              <a:rPr lang="en-US" sz="3800" b="1" dirty="0" err="1" smtClean="0"/>
              <a:t>ಅಥವಾ</a:t>
            </a:r>
            <a:r>
              <a:rPr lang="en-US" sz="3800" b="1" dirty="0" smtClean="0"/>
              <a:t> </a:t>
            </a:r>
            <a:r>
              <a:rPr lang="en-US" sz="3800" b="1" dirty="0" err="1" smtClean="0"/>
              <a:t>ಮಾರಾಟ</a:t>
            </a:r>
            <a:r>
              <a:rPr lang="en-US" sz="3800" b="1" dirty="0" smtClean="0"/>
              <a:t> </a:t>
            </a:r>
            <a:r>
              <a:rPr lang="en-US" sz="3800" b="1" dirty="0" err="1" smtClean="0"/>
              <a:t>ಮಾಡಲು</a:t>
            </a:r>
            <a:r>
              <a:rPr lang="en-US" sz="3800" b="1" dirty="0" smtClean="0"/>
              <a:t> </a:t>
            </a:r>
            <a:r>
              <a:rPr lang="en-US" sz="3800" b="1" dirty="0" err="1" smtClean="0"/>
              <a:t>ಸಾಧ್ಯವಾಗುವುದಿಲ್ಲ</a:t>
            </a:r>
            <a:r>
              <a:rPr lang="en-US" sz="3800" b="1" dirty="0" smtClean="0"/>
              <a:t>.</a:t>
            </a:r>
            <a:endParaRPr lang="en-US" sz="6000" b="1" dirty="0" smtClean="0">
              <a:solidFill>
                <a:srgbClr val="0070C0"/>
              </a:solidFill>
            </a:endParaRPr>
          </a:p>
          <a:p>
            <a:pPr>
              <a:buNone/>
            </a:pPr>
            <a:endParaRPr lang="en-US" sz="6000" b="1" dirty="0" smtClean="0">
              <a:solidFill>
                <a:srgbClr val="0070C0"/>
              </a:solidFill>
            </a:endParaRPr>
          </a:p>
          <a:p>
            <a:pPr>
              <a:buNone/>
            </a:pPr>
            <a:r>
              <a:rPr lang="en-US" sz="6000" b="1" i="1" dirty="0" smtClean="0">
                <a:solidFill>
                  <a:srgbClr val="0070C0"/>
                </a:solidFill>
              </a:rPr>
              <a:t>6] Contribution -</a:t>
            </a:r>
            <a:r>
              <a:rPr lang="en-US" sz="6000" b="1" dirty="0" smtClean="0">
                <a:solidFill>
                  <a:srgbClr val="0070C0"/>
                </a:solidFill>
              </a:rPr>
              <a:t>  </a:t>
            </a:r>
            <a:r>
              <a:rPr lang="en-US" sz="6000" b="1" dirty="0" err="1" smtClean="0"/>
              <a:t>ಕೊಡುಗೆ</a:t>
            </a:r>
            <a:endParaRPr lang="en-US" sz="3800" b="1" dirty="0" smtClean="0"/>
          </a:p>
          <a:p>
            <a:pPr>
              <a:buNone/>
            </a:pPr>
            <a:endParaRPr lang="en-US" sz="3800" b="1" dirty="0" smtClean="0"/>
          </a:p>
          <a:p>
            <a:pPr>
              <a:buNone/>
            </a:pPr>
            <a:endParaRPr lang="en-US" sz="3800" b="1" dirty="0" smtClean="0"/>
          </a:p>
          <a:p>
            <a:pPr>
              <a:buNone/>
            </a:pPr>
            <a:endParaRPr lang="en-US" sz="3800" b="1"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Planning for life insurance at different life st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76" name="AutoShape 4" descr="Planning for life insurance at different life st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78" name="AutoShape 6" descr="Planning for life insurance at different life st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80" name="AutoShape 8" descr="Planning for life insurance at different life st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8682" name="Picture 10" descr="Planning for life insurance at different life stages"/>
          <p:cNvPicPr>
            <a:picLocks noChangeAspect="1" noChangeArrowheads="1"/>
          </p:cNvPicPr>
          <p:nvPr/>
        </p:nvPicPr>
        <p:blipFill>
          <a:blip r:embed="rId2"/>
          <a:srcRect/>
          <a:stretch>
            <a:fillRect/>
          </a:stretch>
        </p:blipFill>
        <p:spPr bwMode="auto">
          <a:xfrm>
            <a:off x="990600" y="914400"/>
            <a:ext cx="7239000" cy="5334000"/>
          </a:xfrm>
          <a:prstGeom prst="rect">
            <a:avLst/>
          </a:prstGeom>
          <a:noFill/>
        </p:spPr>
      </p:pic>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imimg.com/data5/NX/VN/RB/ANDROID-34783670/pro..."/>
          <p:cNvPicPr>
            <a:picLocks noChangeAspect="1" noChangeArrowheads="1"/>
          </p:cNvPicPr>
          <p:nvPr/>
        </p:nvPicPr>
        <p:blipFill>
          <a:blip r:embed="rId2"/>
          <a:srcRect/>
          <a:stretch>
            <a:fillRect/>
          </a:stretch>
        </p:blipFill>
        <p:spPr bwMode="auto">
          <a:xfrm>
            <a:off x="838200" y="457200"/>
            <a:ext cx="7696200" cy="5981700"/>
          </a:xfrm>
          <a:prstGeom prst="rect">
            <a:avLst/>
          </a:prstGeom>
          <a:noFill/>
        </p:spPr>
      </p:pic>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Introduction – Insurance </a:t>
            </a:r>
            <a:r>
              <a:rPr lang="en-US" b="1" dirty="0" err="1" smtClean="0"/>
              <a:t>ವಿಮೆ</a:t>
            </a:r>
            <a:endParaRPr lang="en-US" dirty="0"/>
          </a:p>
        </p:txBody>
      </p:sp>
      <p:sp>
        <p:nvSpPr>
          <p:cNvPr id="3" name="Content Placeholder 2"/>
          <p:cNvSpPr>
            <a:spLocks noGrp="1"/>
          </p:cNvSpPr>
          <p:nvPr>
            <p:ph idx="1"/>
          </p:nvPr>
        </p:nvSpPr>
        <p:spPr>
          <a:xfrm>
            <a:off x="457200" y="990600"/>
            <a:ext cx="8229600" cy="5410200"/>
          </a:xfrm>
        </p:spPr>
        <p:txBody>
          <a:bodyPr>
            <a:normAutofit fontScale="77500" lnSpcReduction="20000"/>
          </a:bodyPr>
          <a:lstStyle/>
          <a:p>
            <a:r>
              <a:rPr lang="en-US" sz="3600" b="1" dirty="0" smtClean="0">
                <a:solidFill>
                  <a:srgbClr val="0070C0"/>
                </a:solidFill>
              </a:rPr>
              <a:t>There </a:t>
            </a:r>
            <a:r>
              <a:rPr lang="en-US" sz="3600" b="1" dirty="0">
                <a:solidFill>
                  <a:srgbClr val="0070C0"/>
                </a:solidFill>
              </a:rPr>
              <a:t>are no certainties or guarantees in life. There is no guarantee that the business will not suffer an unexpected loss or damages</a:t>
            </a:r>
            <a:r>
              <a:rPr lang="en-US" sz="3600" b="1" dirty="0" smtClean="0">
                <a:solidFill>
                  <a:srgbClr val="0070C0"/>
                </a:solidFill>
              </a:rPr>
              <a:t>.</a:t>
            </a:r>
          </a:p>
          <a:p>
            <a:r>
              <a:rPr lang="en-US" sz="3600" b="1" dirty="0" smtClean="0">
                <a:solidFill>
                  <a:srgbClr val="0070C0"/>
                </a:solidFill>
              </a:rPr>
              <a:t> </a:t>
            </a:r>
            <a:r>
              <a:rPr lang="en-US" sz="3600" b="1" dirty="0">
                <a:solidFill>
                  <a:srgbClr val="0070C0"/>
                </a:solidFill>
              </a:rPr>
              <a:t>So while we cannot protect our interests against all risks, we can opt for some insurance.</a:t>
            </a:r>
          </a:p>
          <a:p>
            <a:r>
              <a:rPr lang="en-US" sz="3600" b="1" dirty="0" err="1"/>
              <a:t>ವಿಮೆ</a:t>
            </a:r>
            <a:endParaRPr lang="en-US" sz="3600" b="1" dirty="0"/>
          </a:p>
          <a:p>
            <a:pPr algn="just"/>
            <a:r>
              <a:rPr lang="en-US" sz="3100" dirty="0" err="1">
                <a:solidFill>
                  <a:srgbClr val="FF0000"/>
                </a:solidFill>
              </a:rPr>
              <a:t>ಜೀವನದಲ್ಲಿ</a:t>
            </a:r>
            <a:r>
              <a:rPr lang="en-US" sz="3100" dirty="0">
                <a:solidFill>
                  <a:srgbClr val="FF0000"/>
                </a:solidFill>
              </a:rPr>
              <a:t> </a:t>
            </a:r>
            <a:r>
              <a:rPr lang="en-US" sz="3100" dirty="0" err="1">
                <a:solidFill>
                  <a:srgbClr val="FF0000"/>
                </a:solidFill>
              </a:rPr>
              <a:t>ಯಾವುದೇ</a:t>
            </a:r>
            <a:r>
              <a:rPr lang="en-US" sz="3100" dirty="0">
                <a:solidFill>
                  <a:srgbClr val="FF0000"/>
                </a:solidFill>
              </a:rPr>
              <a:t> </a:t>
            </a:r>
            <a:r>
              <a:rPr lang="en-US" sz="3100" dirty="0" err="1">
                <a:solidFill>
                  <a:srgbClr val="FF0000"/>
                </a:solidFill>
              </a:rPr>
              <a:t>ಖಚಿತತೆಗಳು</a:t>
            </a:r>
            <a:r>
              <a:rPr lang="en-US" sz="3100" dirty="0">
                <a:solidFill>
                  <a:srgbClr val="FF0000"/>
                </a:solidFill>
              </a:rPr>
              <a:t> </a:t>
            </a:r>
            <a:r>
              <a:rPr lang="en-US" sz="3100" dirty="0" err="1">
                <a:solidFill>
                  <a:srgbClr val="FF0000"/>
                </a:solidFill>
              </a:rPr>
              <a:t>ಅಥವಾ</a:t>
            </a:r>
            <a:r>
              <a:rPr lang="en-US" sz="3100" dirty="0">
                <a:solidFill>
                  <a:srgbClr val="FF0000"/>
                </a:solidFill>
              </a:rPr>
              <a:t> </a:t>
            </a:r>
            <a:r>
              <a:rPr lang="en-US" sz="3100" dirty="0" err="1">
                <a:solidFill>
                  <a:srgbClr val="FF0000"/>
                </a:solidFill>
              </a:rPr>
              <a:t>ಭರವಸೆಗಳಿಲ್ಲ</a:t>
            </a:r>
            <a:r>
              <a:rPr lang="en-US" sz="3100" dirty="0">
                <a:solidFill>
                  <a:srgbClr val="FF0000"/>
                </a:solidFill>
              </a:rPr>
              <a:t>. </a:t>
            </a:r>
            <a:r>
              <a:rPr lang="en-US" sz="3100" dirty="0" err="1">
                <a:solidFill>
                  <a:srgbClr val="FF0000"/>
                </a:solidFill>
              </a:rPr>
              <a:t>ವ್ಯವಹಾರವು</a:t>
            </a:r>
            <a:r>
              <a:rPr lang="en-US" sz="3100" dirty="0">
                <a:solidFill>
                  <a:srgbClr val="FF0000"/>
                </a:solidFill>
              </a:rPr>
              <a:t> </a:t>
            </a:r>
            <a:r>
              <a:rPr lang="en-US" sz="3000" dirty="0" err="1">
                <a:solidFill>
                  <a:srgbClr val="FF0000"/>
                </a:solidFill>
              </a:rPr>
              <a:t>ಅನಿರೀಕ್ಷಿತ</a:t>
            </a:r>
            <a:r>
              <a:rPr lang="en-US" sz="3000" dirty="0">
                <a:solidFill>
                  <a:srgbClr val="FF0000"/>
                </a:solidFill>
              </a:rPr>
              <a:t> </a:t>
            </a:r>
            <a:r>
              <a:rPr lang="en-US" sz="3000" dirty="0" err="1">
                <a:solidFill>
                  <a:srgbClr val="FF0000"/>
                </a:solidFill>
              </a:rPr>
              <a:t>ನಷ್ಟ</a:t>
            </a:r>
            <a:r>
              <a:rPr lang="en-US" sz="3000" dirty="0">
                <a:solidFill>
                  <a:srgbClr val="FF0000"/>
                </a:solidFill>
              </a:rPr>
              <a:t> </a:t>
            </a:r>
            <a:r>
              <a:rPr lang="en-US" sz="3000" dirty="0" err="1">
                <a:solidFill>
                  <a:srgbClr val="FF0000"/>
                </a:solidFill>
              </a:rPr>
              <a:t>ಅಥವಾ</a:t>
            </a:r>
            <a:r>
              <a:rPr lang="en-US" sz="3000" dirty="0">
                <a:solidFill>
                  <a:srgbClr val="FF0000"/>
                </a:solidFill>
              </a:rPr>
              <a:t> </a:t>
            </a:r>
            <a:r>
              <a:rPr lang="en-US" sz="3000" dirty="0" err="1">
                <a:solidFill>
                  <a:srgbClr val="FF0000"/>
                </a:solidFill>
              </a:rPr>
              <a:t>ಹಾನಿಯನ್ನು</a:t>
            </a:r>
            <a:r>
              <a:rPr lang="en-US" sz="3000" dirty="0">
                <a:solidFill>
                  <a:srgbClr val="FF0000"/>
                </a:solidFill>
              </a:rPr>
              <a:t> </a:t>
            </a:r>
            <a:r>
              <a:rPr lang="en-US" sz="3000" dirty="0" err="1">
                <a:solidFill>
                  <a:srgbClr val="FF0000"/>
                </a:solidFill>
              </a:rPr>
              <a:t>ಅನುಭವಿಸುವುದಿಲ್ಲ</a:t>
            </a:r>
            <a:r>
              <a:rPr lang="en-US" sz="3000" dirty="0">
                <a:solidFill>
                  <a:srgbClr val="FF0000"/>
                </a:solidFill>
              </a:rPr>
              <a:t> </a:t>
            </a:r>
            <a:r>
              <a:rPr lang="en-US" sz="3000" dirty="0" err="1">
                <a:solidFill>
                  <a:srgbClr val="FF0000"/>
                </a:solidFill>
              </a:rPr>
              <a:t>ಎಂಬುದಕ್ಕೆ</a:t>
            </a:r>
            <a:r>
              <a:rPr lang="en-US" sz="3000" dirty="0">
                <a:solidFill>
                  <a:srgbClr val="FF0000"/>
                </a:solidFill>
              </a:rPr>
              <a:t> </a:t>
            </a:r>
            <a:r>
              <a:rPr lang="en-US" sz="3000" dirty="0" err="1">
                <a:solidFill>
                  <a:srgbClr val="FF0000"/>
                </a:solidFill>
              </a:rPr>
              <a:t>ಯಾವುದೇ</a:t>
            </a:r>
            <a:r>
              <a:rPr lang="en-US" sz="3000" dirty="0">
                <a:solidFill>
                  <a:srgbClr val="FF0000"/>
                </a:solidFill>
              </a:rPr>
              <a:t> </a:t>
            </a:r>
            <a:r>
              <a:rPr lang="en-US" sz="3000" u="sng" dirty="0" err="1">
                <a:solidFill>
                  <a:srgbClr val="FF0000"/>
                </a:solidFill>
                <a:hlinkClick r:id="rId2"/>
              </a:rPr>
              <a:t>ಗ್ಯಾರಂಟಿ</a:t>
            </a:r>
            <a:r>
              <a:rPr lang="en-US" sz="3000" dirty="0">
                <a:solidFill>
                  <a:srgbClr val="FF0000"/>
                </a:solidFill>
              </a:rPr>
              <a:t> </a:t>
            </a:r>
            <a:r>
              <a:rPr lang="en-US" sz="3000" dirty="0" err="1">
                <a:solidFill>
                  <a:srgbClr val="FF0000"/>
                </a:solidFill>
              </a:rPr>
              <a:t>ಇಲ್ಲ</a:t>
            </a:r>
            <a:r>
              <a:rPr lang="en-US" sz="3000" dirty="0">
                <a:solidFill>
                  <a:srgbClr val="FF0000"/>
                </a:solidFill>
              </a:rPr>
              <a:t> . </a:t>
            </a:r>
            <a:endParaRPr lang="en-US" sz="3000" dirty="0" smtClean="0">
              <a:solidFill>
                <a:srgbClr val="FF0000"/>
              </a:solidFill>
            </a:endParaRPr>
          </a:p>
          <a:p>
            <a:pPr algn="just"/>
            <a:r>
              <a:rPr lang="en-US" sz="3000" dirty="0" err="1" smtClean="0">
                <a:solidFill>
                  <a:srgbClr val="FF0000"/>
                </a:solidFill>
              </a:rPr>
              <a:t>ಆದ್ದರಿಂದ</a:t>
            </a:r>
            <a:r>
              <a:rPr lang="en-US" sz="3000" dirty="0" smtClean="0">
                <a:solidFill>
                  <a:srgbClr val="FF0000"/>
                </a:solidFill>
              </a:rPr>
              <a:t> </a:t>
            </a:r>
            <a:r>
              <a:rPr lang="en-US" sz="3000" dirty="0" err="1">
                <a:solidFill>
                  <a:srgbClr val="FF0000"/>
                </a:solidFill>
              </a:rPr>
              <a:t>ಎಲ್ಲಾ</a:t>
            </a:r>
            <a:r>
              <a:rPr lang="en-US" sz="3000" dirty="0">
                <a:solidFill>
                  <a:srgbClr val="FF0000"/>
                </a:solidFill>
              </a:rPr>
              <a:t> </a:t>
            </a:r>
            <a:r>
              <a:rPr lang="en-US" sz="3000" dirty="0" err="1">
                <a:solidFill>
                  <a:srgbClr val="FF0000"/>
                </a:solidFill>
              </a:rPr>
              <a:t>ಅಪಾಯಗಳಿಂದ</a:t>
            </a:r>
            <a:r>
              <a:rPr lang="en-US" sz="3000" dirty="0">
                <a:solidFill>
                  <a:srgbClr val="FF0000"/>
                </a:solidFill>
              </a:rPr>
              <a:t> </a:t>
            </a:r>
            <a:r>
              <a:rPr lang="en-US" sz="3000" dirty="0" err="1">
                <a:solidFill>
                  <a:srgbClr val="FF0000"/>
                </a:solidFill>
              </a:rPr>
              <a:t>ನಮ್ಮ</a:t>
            </a:r>
            <a:r>
              <a:rPr lang="en-US" sz="3000" dirty="0">
                <a:solidFill>
                  <a:srgbClr val="FF0000"/>
                </a:solidFill>
              </a:rPr>
              <a:t> </a:t>
            </a:r>
            <a:r>
              <a:rPr lang="en-US" sz="3000" dirty="0" err="1">
                <a:solidFill>
                  <a:srgbClr val="FF0000"/>
                </a:solidFill>
              </a:rPr>
              <a:t>ಆಸಕ್ತಿಗಳನ್ನು</a:t>
            </a:r>
            <a:r>
              <a:rPr lang="en-US" sz="3000" dirty="0">
                <a:solidFill>
                  <a:srgbClr val="FF0000"/>
                </a:solidFill>
              </a:rPr>
              <a:t> </a:t>
            </a:r>
            <a:r>
              <a:rPr lang="en-US" sz="3000" dirty="0" err="1">
                <a:solidFill>
                  <a:srgbClr val="FF0000"/>
                </a:solidFill>
              </a:rPr>
              <a:t>ರಕ್ಷಿಸಲು</a:t>
            </a:r>
            <a:r>
              <a:rPr lang="en-US" sz="3000" dirty="0">
                <a:solidFill>
                  <a:srgbClr val="FF0000"/>
                </a:solidFill>
              </a:rPr>
              <a:t> </a:t>
            </a:r>
            <a:r>
              <a:rPr lang="en-US" sz="3000" dirty="0" err="1">
                <a:solidFill>
                  <a:srgbClr val="FF0000"/>
                </a:solidFill>
              </a:rPr>
              <a:t>ನಮಗೆ</a:t>
            </a:r>
            <a:r>
              <a:rPr lang="en-US" sz="3000" dirty="0">
                <a:solidFill>
                  <a:srgbClr val="FF0000"/>
                </a:solidFill>
              </a:rPr>
              <a:t> </a:t>
            </a:r>
            <a:r>
              <a:rPr lang="en-US" sz="3000" dirty="0" err="1">
                <a:solidFill>
                  <a:srgbClr val="FF0000"/>
                </a:solidFill>
              </a:rPr>
              <a:t>ಸಾಧ್ಯವಾಗದಿದ್ದರೂ</a:t>
            </a:r>
            <a:r>
              <a:rPr lang="en-US" sz="3000" dirty="0">
                <a:solidFill>
                  <a:srgbClr val="FF0000"/>
                </a:solidFill>
              </a:rPr>
              <a:t>, </a:t>
            </a:r>
            <a:r>
              <a:rPr lang="en-US" sz="3000" dirty="0" err="1">
                <a:solidFill>
                  <a:srgbClr val="FF0000"/>
                </a:solidFill>
              </a:rPr>
              <a:t>ನಾವು</a:t>
            </a:r>
            <a:r>
              <a:rPr lang="en-US" sz="3000" dirty="0">
                <a:solidFill>
                  <a:srgbClr val="FF0000"/>
                </a:solidFill>
              </a:rPr>
              <a:t> </a:t>
            </a:r>
            <a:r>
              <a:rPr lang="en-US" sz="3000" dirty="0" err="1">
                <a:solidFill>
                  <a:srgbClr val="FF0000"/>
                </a:solidFill>
              </a:rPr>
              <a:t>ಕೆಲವು</a:t>
            </a:r>
            <a:r>
              <a:rPr lang="en-US" sz="3000" dirty="0">
                <a:solidFill>
                  <a:srgbClr val="FF0000"/>
                </a:solidFill>
              </a:rPr>
              <a:t> </a:t>
            </a:r>
            <a:r>
              <a:rPr lang="en-US" sz="3000" dirty="0" err="1">
                <a:solidFill>
                  <a:srgbClr val="FF0000"/>
                </a:solidFill>
              </a:rPr>
              <a:t>ವಿಮೆಯನ್ನು</a:t>
            </a:r>
            <a:r>
              <a:rPr lang="en-US" sz="3000" dirty="0">
                <a:solidFill>
                  <a:srgbClr val="FF0000"/>
                </a:solidFill>
              </a:rPr>
              <a:t> </a:t>
            </a:r>
            <a:r>
              <a:rPr lang="en-US" sz="3000" dirty="0" err="1">
                <a:solidFill>
                  <a:srgbClr val="FF0000"/>
                </a:solidFill>
              </a:rPr>
              <a:t>ಆರಿಸಿಕೊಳ್ಳಬಹುದು</a:t>
            </a:r>
            <a:r>
              <a:rPr lang="en-US" sz="3000" dirty="0">
                <a:solidFill>
                  <a:srgbClr val="FF0000"/>
                </a:solidFill>
              </a:rPr>
              <a:t>. </a:t>
            </a:r>
            <a:endParaRPr lang="en-US" sz="3000" dirty="0" smtClean="0">
              <a:solidFill>
                <a:srgbClr val="FF0000"/>
              </a:solidFill>
            </a:endParaRPr>
          </a:p>
          <a:p>
            <a:pPr algn="just"/>
            <a:endParaRPr lang="en-US" sz="3000" dirty="0">
              <a:solidFill>
                <a:srgbClr val="FF0000"/>
              </a:solidFill>
            </a:endParaRPr>
          </a:p>
          <a:p>
            <a:pPr algn="just"/>
            <a:r>
              <a:rPr lang="kn-IN" sz="2800" dirty="0"/>
              <a:t>ವ್ಯಕ್ತಿಯ ಜೀವನ ಮತ್ತು ಆಸ್ತಿಯು ಸಾವು, ಅಂಗವೈಕಲ್ಯ ಅಥವಾ ವಿನಾಶದ ಅಪಾಯದಿಂದ ಆವೃತವಾಗಿದೆ. ಈ ಅಪಾಯಗಳು ಹಣಕಾಸಿನ ನಷ್ಟಕ್ಕೆ ಕಾರಣವಾಗಬಹುದು. ಅಂತಹ ಅಪಾಯಗಳನ್ನು ವಿಮಾ ಕಂಪನಿಗೆ ವರ್ಗಾಯಿಸಲು ವಿಮೆ ಒಂದು ವಿವೇಕಯುತ ಮಾರ್ಗವಾಗಿದೆ. </a:t>
            </a:r>
            <a:endParaRPr lang="en-US" sz="3000" b="1" dirty="0">
              <a:solidFill>
                <a:srgbClr val="FF0000"/>
              </a:solidFill>
            </a:endParaRP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Definition of Insurance</a:t>
            </a:r>
            <a:endParaRPr lang="en-US" dirty="0"/>
          </a:p>
        </p:txBody>
      </p:sp>
      <p:sp>
        <p:nvSpPr>
          <p:cNvPr id="3" name="Content Placeholder 2"/>
          <p:cNvSpPr>
            <a:spLocks noGrp="1"/>
          </p:cNvSpPr>
          <p:nvPr>
            <p:ph idx="1"/>
          </p:nvPr>
        </p:nvSpPr>
        <p:spPr>
          <a:xfrm>
            <a:off x="457200" y="1143000"/>
            <a:ext cx="8229600" cy="4983163"/>
          </a:xfrm>
        </p:spPr>
        <p:txBody>
          <a:bodyPr/>
          <a:lstStyle/>
          <a:p>
            <a:pPr lvl="0"/>
            <a:r>
              <a:rPr lang="en-US" dirty="0" smtClean="0"/>
              <a:t> </a:t>
            </a:r>
            <a:r>
              <a:rPr lang="en-US" dirty="0"/>
              <a:t>It is defined as a </a:t>
            </a:r>
            <a:r>
              <a:rPr lang="en-US" u="sng" dirty="0"/>
              <a:t>co-operative </a:t>
            </a:r>
            <a:r>
              <a:rPr lang="en-US" dirty="0"/>
              <a:t>device to spread the loss caused by a particular risk over a number of persons who are exposed to it and who agree to ensure themselves against that risk. </a:t>
            </a:r>
            <a:endParaRPr lang="en-US" dirty="0" smtClean="0"/>
          </a:p>
          <a:p>
            <a:r>
              <a:rPr lang="en-US" dirty="0" err="1">
                <a:solidFill>
                  <a:srgbClr val="FF0000"/>
                </a:solidFill>
              </a:rPr>
              <a:t>ಲಕ್ಷಾಂತರ</a:t>
            </a:r>
            <a:r>
              <a:rPr lang="en-US" dirty="0">
                <a:solidFill>
                  <a:srgbClr val="FF0000"/>
                </a:solidFill>
              </a:rPr>
              <a:t> </a:t>
            </a:r>
            <a:r>
              <a:rPr lang="en-US" dirty="0" err="1">
                <a:solidFill>
                  <a:srgbClr val="FF0000"/>
                </a:solidFill>
              </a:rPr>
              <a:t>ಜನರು</a:t>
            </a:r>
            <a:r>
              <a:rPr lang="en-US" dirty="0">
                <a:solidFill>
                  <a:srgbClr val="FF0000"/>
                </a:solidFill>
              </a:rPr>
              <a:t> </a:t>
            </a:r>
            <a:r>
              <a:rPr lang="en-US" dirty="0" err="1">
                <a:solidFill>
                  <a:srgbClr val="FF0000"/>
                </a:solidFill>
              </a:rPr>
              <a:t>ವಿಮೆಯತ್ತ</a:t>
            </a:r>
            <a:r>
              <a:rPr lang="en-US" dirty="0">
                <a:solidFill>
                  <a:srgbClr val="FF0000"/>
                </a:solidFill>
              </a:rPr>
              <a:t> </a:t>
            </a:r>
            <a:r>
              <a:rPr lang="en-US" dirty="0" err="1">
                <a:solidFill>
                  <a:srgbClr val="FF0000"/>
                </a:solidFill>
              </a:rPr>
              <a:t>ಕೊಡುಗೆ</a:t>
            </a:r>
            <a:r>
              <a:rPr lang="en-US" dirty="0">
                <a:solidFill>
                  <a:srgbClr val="FF0000"/>
                </a:solidFill>
              </a:rPr>
              <a:t> </a:t>
            </a:r>
            <a:r>
              <a:rPr lang="en-US" dirty="0" err="1">
                <a:solidFill>
                  <a:srgbClr val="FF0000"/>
                </a:solidFill>
              </a:rPr>
              <a:t>ನೀಡುತ್ತಾರೆ</a:t>
            </a:r>
            <a:r>
              <a:rPr lang="en-US" dirty="0">
                <a:solidFill>
                  <a:srgbClr val="FF0000"/>
                </a:solidFill>
              </a:rPr>
              <a:t> </a:t>
            </a:r>
            <a:r>
              <a:rPr lang="en-US" dirty="0" err="1">
                <a:solidFill>
                  <a:srgbClr val="FF0000"/>
                </a:solidFill>
              </a:rPr>
              <a:t>ಮತ್ತು</a:t>
            </a:r>
            <a:r>
              <a:rPr lang="en-US" dirty="0">
                <a:solidFill>
                  <a:srgbClr val="FF0000"/>
                </a:solidFill>
              </a:rPr>
              <a:t> </a:t>
            </a:r>
            <a:r>
              <a:rPr lang="en-US" dirty="0" err="1">
                <a:solidFill>
                  <a:srgbClr val="FF0000"/>
                </a:solidFill>
              </a:rPr>
              <a:t>ಕೆಲವೇ</a:t>
            </a:r>
            <a:r>
              <a:rPr lang="en-US" dirty="0">
                <a:solidFill>
                  <a:srgbClr val="FF0000"/>
                </a:solidFill>
              </a:rPr>
              <a:t> </a:t>
            </a:r>
            <a:r>
              <a:rPr lang="en-US" dirty="0" err="1">
                <a:solidFill>
                  <a:srgbClr val="FF0000"/>
                </a:solidFill>
              </a:rPr>
              <a:t>ಜನರಿಗೆ</a:t>
            </a:r>
            <a:r>
              <a:rPr lang="en-US" dirty="0">
                <a:solidFill>
                  <a:srgbClr val="FF0000"/>
                </a:solidFill>
              </a:rPr>
              <a:t> </a:t>
            </a:r>
            <a:r>
              <a:rPr lang="en-US" dirty="0" err="1">
                <a:solidFill>
                  <a:srgbClr val="FF0000"/>
                </a:solidFill>
              </a:rPr>
              <a:t>ಮಾತ್ರ</a:t>
            </a:r>
            <a:r>
              <a:rPr lang="en-US" dirty="0">
                <a:solidFill>
                  <a:srgbClr val="FF0000"/>
                </a:solidFill>
              </a:rPr>
              <a:t> </a:t>
            </a:r>
            <a:r>
              <a:rPr lang="en-US" dirty="0" err="1">
                <a:solidFill>
                  <a:srgbClr val="FF0000"/>
                </a:solidFill>
              </a:rPr>
              <a:t>ಇದರ</a:t>
            </a:r>
            <a:r>
              <a:rPr lang="en-US" dirty="0">
                <a:solidFill>
                  <a:srgbClr val="FF0000"/>
                </a:solidFill>
              </a:rPr>
              <a:t> </a:t>
            </a:r>
            <a:r>
              <a:rPr lang="en-US" dirty="0" err="1">
                <a:solidFill>
                  <a:srgbClr val="FF0000"/>
                </a:solidFill>
              </a:rPr>
              <a:t>ರಕ್ಷಣೆ</a:t>
            </a:r>
            <a:r>
              <a:rPr lang="en-US" dirty="0">
                <a:solidFill>
                  <a:srgbClr val="FF0000"/>
                </a:solidFill>
              </a:rPr>
              <a:t> </a:t>
            </a:r>
            <a:r>
              <a:rPr lang="en-US" dirty="0" err="1">
                <a:solidFill>
                  <a:srgbClr val="FF0000"/>
                </a:solidFill>
              </a:rPr>
              <a:t>ಬೇಕು</a:t>
            </a:r>
            <a:r>
              <a:rPr lang="en-US" dirty="0">
                <a:solidFill>
                  <a:srgbClr val="FF0000"/>
                </a:solidFill>
              </a:rPr>
              <a:t>.</a:t>
            </a:r>
          </a:p>
          <a:p>
            <a:pPr lvl="0">
              <a:buNone/>
            </a:pPr>
            <a:r>
              <a:rPr lang="en-US" b="1" dirty="0" smtClean="0"/>
              <a:t>    </a:t>
            </a:r>
            <a:r>
              <a:rPr lang="en-US" b="1" dirty="0" err="1" smtClean="0"/>
              <a:t>ಸಾಮೂಹಿಕ</a:t>
            </a:r>
            <a:r>
              <a:rPr lang="en-US" b="1" dirty="0" smtClean="0"/>
              <a:t> </a:t>
            </a:r>
            <a:r>
              <a:rPr lang="en-US" b="1" dirty="0" err="1"/>
              <a:t>ಅಪಾಯ</a:t>
            </a:r>
            <a:endParaRPr lang="en-US" dirty="0">
              <a:solidFill>
                <a:srgbClr val="FF0000"/>
              </a:solidFill>
            </a:endParaRPr>
          </a:p>
          <a:p>
            <a:endParaRPr lang="en-US" dirty="0">
              <a:solidFill>
                <a:srgbClr val="FF0000"/>
              </a:solidFill>
            </a:endParaRP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Definition and Nature</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r>
              <a:rPr lang="en-US" sz="2800" dirty="0"/>
              <a:t>Insurance is a legal </a:t>
            </a:r>
            <a:r>
              <a:rPr lang="en-US" sz="2800" b="1" dirty="0">
                <a:solidFill>
                  <a:srgbClr val="0070C0"/>
                </a:solidFill>
              </a:rPr>
              <a:t>contract</a:t>
            </a:r>
            <a:r>
              <a:rPr lang="en-US" sz="2800" dirty="0"/>
              <a:t> between two parties- the insurance company (</a:t>
            </a:r>
            <a:r>
              <a:rPr lang="en-US" sz="2800" b="1" dirty="0">
                <a:solidFill>
                  <a:srgbClr val="FF0066"/>
                </a:solidFill>
              </a:rPr>
              <a:t>insurer</a:t>
            </a:r>
            <a:r>
              <a:rPr lang="en-US" sz="2800" dirty="0"/>
              <a:t>) and the individual </a:t>
            </a:r>
            <a:r>
              <a:rPr lang="en-US" sz="2800" b="1" dirty="0">
                <a:solidFill>
                  <a:srgbClr val="FF33CC"/>
                </a:solidFill>
              </a:rPr>
              <a:t>(</a:t>
            </a:r>
            <a:r>
              <a:rPr lang="en-US" sz="2800" b="1" dirty="0">
                <a:solidFill>
                  <a:srgbClr val="FF0066"/>
                </a:solidFill>
              </a:rPr>
              <a:t>insured</a:t>
            </a:r>
            <a:r>
              <a:rPr lang="en-US" sz="2800" dirty="0"/>
              <a:t>), wherein the insurance company promises to compensate for financial losses due to insured contingencies in return for the premiums paid by the insured individual. </a:t>
            </a:r>
            <a:endParaRPr lang="en-US" sz="2800" dirty="0" smtClean="0"/>
          </a:p>
          <a:p>
            <a:r>
              <a:rPr lang="kn-IN" sz="2800" dirty="0" smtClean="0"/>
              <a:t>ವಿಮೆ </a:t>
            </a:r>
            <a:r>
              <a:rPr lang="kn-IN" sz="2800" dirty="0"/>
              <a:t>ಎನ್ನುವುದು ಎರಡು ಪಕ್ಷಗಳ ನಡುವಿನ ಕಾನೂನು </a:t>
            </a:r>
            <a:r>
              <a:rPr lang="kn-IN" sz="2800" b="1" dirty="0" smtClean="0">
                <a:solidFill>
                  <a:srgbClr val="0070C0"/>
                </a:solidFill>
              </a:rPr>
              <a:t>ಒಪ್ಪಂದ</a:t>
            </a:r>
            <a:r>
              <a:rPr lang="kn-IN" sz="2800" dirty="0" smtClean="0"/>
              <a:t>ವಾಗಿದೆ</a:t>
            </a:r>
            <a:r>
              <a:rPr lang="kn-IN" sz="2800" dirty="0"/>
              <a:t>, ಅಂದರೆ ವಿಮಾ ಕಂಪನಿ </a:t>
            </a:r>
            <a:r>
              <a:rPr lang="kn-IN" sz="2800" b="1" dirty="0">
                <a:solidFill>
                  <a:srgbClr val="FF0066"/>
                </a:solidFill>
              </a:rPr>
              <a:t>(ವಿಮೆ</a:t>
            </a:r>
            <a:r>
              <a:rPr lang="kn-IN" sz="2800" dirty="0">
                <a:solidFill>
                  <a:srgbClr val="FF0066"/>
                </a:solidFill>
              </a:rPr>
              <a:t>ದಾ</a:t>
            </a:r>
            <a:r>
              <a:rPr lang="kn-IN" sz="2800" b="1" dirty="0">
                <a:solidFill>
                  <a:srgbClr val="FF0066"/>
                </a:solidFill>
              </a:rPr>
              <a:t>ರ)</a:t>
            </a:r>
            <a:r>
              <a:rPr lang="kn-IN" sz="2800" b="1" dirty="0"/>
              <a:t> </a:t>
            </a:r>
            <a:r>
              <a:rPr lang="kn-IN" sz="2800" dirty="0"/>
              <a:t>ಮತ್ತು ವ್ಯಕ್ತಿ</a:t>
            </a:r>
            <a:r>
              <a:rPr lang="kn-IN" sz="2800" b="1" dirty="0"/>
              <a:t> </a:t>
            </a:r>
            <a:r>
              <a:rPr lang="kn-IN" sz="2800" b="1" dirty="0" smtClean="0">
                <a:solidFill>
                  <a:srgbClr val="FF0066"/>
                </a:solidFill>
              </a:rPr>
              <a:t>(ವಿಮಾದಾರ</a:t>
            </a:r>
            <a:r>
              <a:rPr lang="en-US" sz="2800" b="1" dirty="0" smtClean="0">
                <a:solidFill>
                  <a:srgbClr val="FF0066"/>
                </a:solidFill>
              </a:rPr>
              <a:t> /</a:t>
            </a:r>
            <a:r>
              <a:rPr lang="kn-IN" sz="2800" b="1" dirty="0" smtClean="0">
                <a:solidFill>
                  <a:srgbClr val="FF0066"/>
                </a:solidFill>
              </a:rPr>
              <a:t>ಪಾಲಿಸಿದಾರ).</a:t>
            </a:r>
            <a:r>
              <a:rPr lang="kn-IN" sz="2800" dirty="0"/>
              <a:t> ಇದರಲ್ಲಿ, ವಿಮೆ ಕಂಪನಿಯು ವಿಮೆ ಮಾಡಿದ ಆಕಸ್ಮಿಕ ಸಂಭವಿಸಿದಾಗ ವಿಮಾದಾರನ ನಷ್ಟವನ್ನು ಉತ್ತಮಗೊಳಿಸುತ್ತದೆ ಎಂದು ಭರವಸೆ ನೀಡುತ್ತದೆ</a:t>
            </a:r>
            <a:r>
              <a:rPr lang="kn-IN" sz="2800" dirty="0" smtClean="0"/>
              <a:t>. ಘಟನೆ</a:t>
            </a:r>
            <a:r>
              <a:rPr lang="en-US" sz="2800" dirty="0" smtClean="0"/>
              <a:t> </a:t>
            </a:r>
            <a:r>
              <a:rPr lang="kn-IN" sz="2800" dirty="0" smtClean="0"/>
              <a:t>ಪಾಲಿಸಿದಾರನ </a:t>
            </a:r>
            <a:r>
              <a:rPr lang="kn-IN" sz="2800" dirty="0"/>
              <a:t>ಸಾವು ಅಥವಾ ಆಸ್ತಿಯ ಹಾನಿ / </a:t>
            </a:r>
            <a:r>
              <a:rPr lang="kn-IN" sz="2800" dirty="0" smtClean="0"/>
              <a:t>ನಾಶ</a:t>
            </a:r>
            <a:r>
              <a:rPr lang="en-US" sz="2800" dirty="0" smtClean="0"/>
              <a:t> .</a:t>
            </a:r>
            <a:endParaRPr lang="en-US" sz="2800"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Origin / History of Insurance</a:t>
            </a: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pPr algn="just">
              <a:buNone/>
            </a:pPr>
            <a:r>
              <a:rPr lang="en-US" dirty="0" smtClean="0">
                <a:solidFill>
                  <a:srgbClr val="FF0000"/>
                </a:solidFill>
              </a:rPr>
              <a:t>1. </a:t>
            </a:r>
            <a:r>
              <a:rPr lang="en-US" sz="2800" b="1" dirty="0" smtClean="0">
                <a:solidFill>
                  <a:srgbClr val="FF0000"/>
                </a:solidFill>
              </a:rPr>
              <a:t>M</a:t>
            </a:r>
            <a:r>
              <a:rPr lang="en-US" b="1" dirty="0" smtClean="0">
                <a:solidFill>
                  <a:srgbClr val="FF0000"/>
                </a:solidFill>
              </a:rPr>
              <a:t>arine Insurance – Earliest form of Insurance</a:t>
            </a:r>
          </a:p>
          <a:p>
            <a:pPr algn="just"/>
            <a:r>
              <a:rPr lang="en-US" b="1" dirty="0" smtClean="0">
                <a:solidFill>
                  <a:srgbClr val="FF0000"/>
                </a:solidFill>
              </a:rPr>
              <a:t>12</a:t>
            </a:r>
            <a:r>
              <a:rPr lang="en-US" b="1" baseline="30000" dirty="0" smtClean="0">
                <a:solidFill>
                  <a:srgbClr val="FF0000"/>
                </a:solidFill>
              </a:rPr>
              <a:t>th</a:t>
            </a:r>
            <a:r>
              <a:rPr lang="en-US" b="1" dirty="0" smtClean="0">
                <a:solidFill>
                  <a:srgbClr val="FF0000"/>
                </a:solidFill>
              </a:rPr>
              <a:t> century in Italy, 14</a:t>
            </a:r>
            <a:r>
              <a:rPr lang="en-US" b="1" baseline="30000" dirty="0" smtClean="0">
                <a:solidFill>
                  <a:srgbClr val="FF0000"/>
                </a:solidFill>
              </a:rPr>
              <a:t>th</a:t>
            </a:r>
            <a:r>
              <a:rPr lang="en-US" b="1" dirty="0" smtClean="0">
                <a:solidFill>
                  <a:srgbClr val="FF0000"/>
                </a:solidFill>
              </a:rPr>
              <a:t> Century in London</a:t>
            </a:r>
          </a:p>
          <a:p>
            <a:pPr algn="just">
              <a:buNone/>
            </a:pPr>
            <a:r>
              <a:rPr lang="en-US" b="1" dirty="0" smtClean="0">
                <a:solidFill>
                  <a:srgbClr val="FF0000"/>
                </a:solidFill>
              </a:rPr>
              <a:t>    (</a:t>
            </a:r>
            <a:r>
              <a:rPr lang="en-US" b="1" dirty="0" err="1" smtClean="0">
                <a:solidFill>
                  <a:srgbClr val="FF0000"/>
                </a:solidFill>
              </a:rPr>
              <a:t>Lombards</a:t>
            </a:r>
            <a:r>
              <a:rPr lang="en-US" b="1" dirty="0" smtClean="0">
                <a:solidFill>
                  <a:srgbClr val="FF0000"/>
                </a:solidFill>
              </a:rPr>
              <a:t>) developed by Lloyds Association in 1774</a:t>
            </a:r>
            <a:r>
              <a:rPr lang="en-US" sz="2400" b="1" dirty="0" smtClean="0">
                <a:solidFill>
                  <a:srgbClr val="FF0000"/>
                </a:solidFill>
              </a:rPr>
              <a:t>.</a:t>
            </a:r>
            <a:endParaRPr lang="en-US" b="1" dirty="0" smtClean="0">
              <a:solidFill>
                <a:srgbClr val="FF0000"/>
              </a:solidFill>
            </a:endParaRPr>
          </a:p>
          <a:p>
            <a:pPr algn="just">
              <a:buFont typeface="Wingdings" pitchFamily="2" charset="2"/>
              <a:buChar char="§"/>
            </a:pPr>
            <a:r>
              <a:rPr lang="en-US" b="1" dirty="0" smtClean="0">
                <a:solidFill>
                  <a:srgbClr val="FF0000"/>
                </a:solidFill>
              </a:rPr>
              <a:t>Marine insurance act was passed</a:t>
            </a:r>
            <a:r>
              <a:rPr lang="en-US" sz="2800" b="1" dirty="0" smtClean="0">
                <a:solidFill>
                  <a:srgbClr val="FF0000"/>
                </a:solidFill>
              </a:rPr>
              <a:t> </a:t>
            </a:r>
            <a:r>
              <a:rPr lang="en-US" b="1" dirty="0" smtClean="0">
                <a:solidFill>
                  <a:srgbClr val="FF0000"/>
                </a:solidFill>
              </a:rPr>
              <a:t>in India in 1963</a:t>
            </a:r>
            <a:endParaRPr lang="en-US" sz="2800" b="1" dirty="0" smtClean="0">
              <a:solidFill>
                <a:srgbClr val="FF0000"/>
              </a:solidFill>
            </a:endParaRPr>
          </a:p>
          <a:p>
            <a:pPr algn="just">
              <a:buNone/>
            </a:pPr>
            <a:r>
              <a:rPr lang="en-US" b="1" dirty="0" smtClean="0">
                <a:solidFill>
                  <a:srgbClr val="0070C0"/>
                </a:solidFill>
              </a:rPr>
              <a:t>2. Fire Insurance – Originated in Germany in 1609. In England after great fire in 1666. In India 1850 with the establishment of Triton Insurance company.</a:t>
            </a:r>
          </a:p>
          <a:p>
            <a:pPr algn="just">
              <a:buNone/>
            </a:pPr>
            <a:r>
              <a:rPr lang="en-US" b="1" dirty="0" smtClean="0">
                <a:solidFill>
                  <a:schemeClr val="accent2">
                    <a:lumMod val="75000"/>
                  </a:schemeClr>
                </a:solidFill>
              </a:rPr>
              <a:t>3</a:t>
            </a:r>
            <a:r>
              <a:rPr lang="en-US" b="1" dirty="0" smtClean="0">
                <a:solidFill>
                  <a:srgbClr val="C00000"/>
                </a:solidFill>
              </a:rPr>
              <a:t>.</a:t>
            </a:r>
            <a:r>
              <a:rPr lang="en-US" b="1" dirty="0" smtClean="0">
                <a:solidFill>
                  <a:srgbClr val="0070C0"/>
                </a:solidFill>
              </a:rPr>
              <a:t> </a:t>
            </a:r>
            <a:r>
              <a:rPr lang="en-US" b="1" dirty="0" smtClean="0">
                <a:solidFill>
                  <a:schemeClr val="accent2">
                    <a:lumMod val="75000"/>
                  </a:schemeClr>
                </a:solidFill>
              </a:rPr>
              <a:t>Life Insurance – In England -1696 Century. In India in 1818 with the establishment of Oriental Life Insurance</a:t>
            </a:r>
          </a:p>
          <a:p>
            <a:pPr algn="just">
              <a:buNone/>
            </a:pPr>
            <a:r>
              <a:rPr lang="en-US" b="1" dirty="0" smtClean="0">
                <a:solidFill>
                  <a:srgbClr val="006600"/>
                </a:solidFill>
              </a:rPr>
              <a:t>4. Miscellaneous Insurance – After industrial revolution  other forms of insurance are - Accident, Theft, Crop, Cattle, Health, Aviation Insurance etc </a:t>
            </a:r>
          </a:p>
          <a:p>
            <a:endParaRPr lang="en-US" dirty="0"/>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0070C0"/>
                </a:solidFill>
              </a:rPr>
              <a:t>Origin of insurance </a:t>
            </a:r>
            <a:r>
              <a:rPr lang="en-US" b="1" dirty="0" err="1" smtClean="0">
                <a:solidFill>
                  <a:srgbClr val="C00000"/>
                </a:solidFill>
              </a:rPr>
              <a:t>ವಿಮೆಯು</a:t>
            </a:r>
            <a:r>
              <a:rPr lang="en-US" b="1" dirty="0" smtClean="0">
                <a:solidFill>
                  <a:srgbClr val="C00000"/>
                </a:solidFill>
              </a:rPr>
              <a:t> </a:t>
            </a:r>
            <a:r>
              <a:rPr lang="en-US" b="1" dirty="0" err="1" smtClean="0">
                <a:solidFill>
                  <a:srgbClr val="C00000"/>
                </a:solidFill>
              </a:rPr>
              <a:t>ಇತಿಹಾಸ</a:t>
            </a: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pPr algn="just"/>
            <a:r>
              <a:rPr lang="en-US" dirty="0"/>
              <a:t>In India, insurance has a deep-rooted history. It finds mention in the writings of Manu </a:t>
            </a:r>
            <a:r>
              <a:rPr lang="en-US" dirty="0" smtClean="0"/>
              <a:t>(</a:t>
            </a:r>
            <a:r>
              <a:rPr lang="en-US" i="1" dirty="0" err="1" smtClean="0"/>
              <a:t>Manusmrithi</a:t>
            </a:r>
            <a:r>
              <a:rPr lang="en-US" dirty="0" smtClean="0"/>
              <a:t>), </a:t>
            </a:r>
            <a:r>
              <a:rPr lang="en-US" dirty="0" err="1"/>
              <a:t>Yagnavalkya</a:t>
            </a:r>
            <a:r>
              <a:rPr lang="en-US" dirty="0"/>
              <a:t> </a:t>
            </a:r>
            <a:r>
              <a:rPr lang="en-US" dirty="0" smtClean="0"/>
              <a:t>(</a:t>
            </a:r>
            <a:r>
              <a:rPr lang="en-US" i="1" dirty="0" err="1" smtClean="0"/>
              <a:t>Dharmasastra</a:t>
            </a:r>
            <a:r>
              <a:rPr lang="en-US" dirty="0" smtClean="0"/>
              <a:t>) </a:t>
            </a:r>
            <a:r>
              <a:rPr lang="en-US" dirty="0"/>
              <a:t>and </a:t>
            </a:r>
            <a:r>
              <a:rPr lang="en-US" dirty="0" err="1"/>
              <a:t>Kautilya</a:t>
            </a:r>
            <a:r>
              <a:rPr lang="en-US" dirty="0"/>
              <a:t> (</a:t>
            </a:r>
            <a:r>
              <a:rPr lang="en-US" i="1" dirty="0"/>
              <a:t> </a:t>
            </a:r>
            <a:r>
              <a:rPr lang="en-US" i="1" dirty="0" err="1"/>
              <a:t>Arthasastra</a:t>
            </a:r>
            <a:r>
              <a:rPr lang="en-US" i="1" dirty="0"/>
              <a:t> </a:t>
            </a:r>
            <a:r>
              <a:rPr lang="en-US" dirty="0" smtClean="0"/>
              <a:t>).</a:t>
            </a:r>
          </a:p>
          <a:p>
            <a:pPr algn="just"/>
            <a:r>
              <a:rPr lang="en-US" dirty="0" smtClean="0"/>
              <a:t> </a:t>
            </a:r>
            <a:r>
              <a:rPr lang="en-US" dirty="0"/>
              <a:t>The writings talk in terms of pooling of resources that could be re-distributed in times of calamities such as fire, floods, epidemics and famine. This was probably a pre-cursor to modern day insurance. Ancient Indian history has preserved the earliest traces of insurance in the form of marine trade loans and carriers’ </a:t>
            </a:r>
            <a:r>
              <a:rPr lang="en-US" dirty="0" smtClean="0"/>
              <a:t>contracts.</a:t>
            </a:r>
          </a:p>
          <a:p>
            <a:pPr algn="just"/>
            <a:r>
              <a:rPr lang="en-US" dirty="0" smtClean="0"/>
              <a:t>Insurance </a:t>
            </a:r>
            <a:r>
              <a:rPr lang="en-US" dirty="0"/>
              <a:t>in India has evolved over time heavily drawing from other countries, England in particular.</a:t>
            </a:r>
          </a:p>
          <a:p>
            <a:pPr algn="just"/>
            <a:endParaRPr lang="en-US" sz="3300" dirty="0"/>
          </a:p>
        </p:txBody>
      </p:sp>
    </p:spTree>
  </p:cSld>
  <p:clrMapOvr>
    <a:masterClrMapping/>
  </p:clrMapOvr>
  <p:transition>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952</Words>
  <Application>Microsoft Office PowerPoint</Application>
  <PresentationFormat>On-screen Show (4:3)</PresentationFormat>
  <Paragraphs>162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 Unit – I : Introduction </vt:lpstr>
      <vt:lpstr>Slide 3</vt:lpstr>
      <vt:lpstr>Slide 4</vt:lpstr>
      <vt:lpstr>Introduction – Insurance ವಿಮೆ</vt:lpstr>
      <vt:lpstr>Definition of Insurance</vt:lpstr>
      <vt:lpstr>Definition and Nature</vt:lpstr>
      <vt:lpstr>Origin / History of Insurance</vt:lpstr>
      <vt:lpstr>Origin of insurance ವಿಮೆಯು ಇತಿಹಾಸ</vt:lpstr>
      <vt:lpstr>History of Insurance</vt:lpstr>
      <vt:lpstr>History of Insurance</vt:lpstr>
      <vt:lpstr>Slide 12</vt:lpstr>
      <vt:lpstr>Origin of insurance ವಿಮೆಯು ಇತಿಹಾಸ</vt:lpstr>
      <vt:lpstr>Origin of insurance ವಿಮೆಯು ಇತಿಹಾಸ</vt:lpstr>
      <vt:lpstr>General Insurance ಭಾರತದಲ್ಲಿ ಸಾಮಾನ್ಯ ವಿಮೆ</vt:lpstr>
      <vt:lpstr> ವಿಮೆಯು ಇತಿಹಾಸ</vt:lpstr>
      <vt:lpstr>History / Development of Insurance</vt:lpstr>
      <vt:lpstr>Importance of insurance</vt:lpstr>
      <vt:lpstr> Importance of insurance  </vt:lpstr>
      <vt:lpstr>Importance of insurance</vt:lpstr>
      <vt:lpstr>  Importance of insurance  </vt:lpstr>
      <vt:lpstr> Principles of Insurance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Insurance –Principles and Practice</dc:title>
  <dc:creator>admin</dc:creator>
  <cp:lastModifiedBy>ACER</cp:lastModifiedBy>
  <cp:revision>93</cp:revision>
  <dcterms:created xsi:type="dcterms:W3CDTF">2021-05-10T04:16:10Z</dcterms:created>
  <dcterms:modified xsi:type="dcterms:W3CDTF">2022-10-04T10:42:24Z</dcterms:modified>
</cp:coreProperties>
</file>